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MX"/>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MX"/>
          </a:p>
        </p:txBody>
      </p:sp>
      <p:sp>
        <p:nvSpPr>
          <p:cNvPr id="4" name="3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MX"/>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6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8" name="7 Marcador de pie de página"/>
          <p:cNvSpPr>
            <a:spLocks noGrp="1"/>
          </p:cNvSpPr>
          <p:nvPr>
            <p:ph type="ftr" sz="quarter" idx="11"/>
          </p:nvPr>
        </p:nvSpPr>
        <p:spPr/>
        <p:txBody>
          <a:bodyPr/>
          <a:lstStyle/>
          <a:p>
            <a:endParaRPr lang="es-MX"/>
          </a:p>
        </p:txBody>
      </p:sp>
      <p:sp>
        <p:nvSpPr>
          <p:cNvPr id="9" name="8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MX"/>
          </a:p>
        </p:txBody>
      </p:sp>
      <p:sp>
        <p:nvSpPr>
          <p:cNvPr id="3" name="2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MX"/>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MX"/>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9506D661-8B41-4B04-897C-1421852A07BA}" type="datetimeFigureOut">
              <a:rPr lang="es-MX" smtClean="0"/>
              <a:t>17/07/2013</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092C818F-5527-4B30-825A-34A00D106EE6}" type="slidenum">
              <a:rPr lang="es-MX" smtClean="0"/>
              <a:t>‹Nº›</a:t>
            </a:fld>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06D661-8B41-4B04-897C-1421852A07BA}" type="datetimeFigureOut">
              <a:rPr lang="es-MX" smtClean="0"/>
              <a:t>17/07/2013</a:t>
            </a:fld>
            <a:endParaRPr lang="es-MX"/>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92C818F-5527-4B30-825A-34A00D106EE6}" type="slidenum">
              <a:rPr lang="es-MX" smtClean="0"/>
              <a:t>‹Nº›</a:t>
            </a:fld>
            <a:endParaRPr lang="es-MX"/>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google.com.mx/url?sa=i&amp;rct=j&amp;q=lectura&amp;source=images&amp;cd=&amp;cad=rja&amp;docid=8VJCyYBbeOZKJM&amp;tbnid=iu__mFIPVKVy3M:&amp;ved=0CAUQjRw&amp;url=http%3A%2F%2Fwww.kootation.com%2Fmundo-lectura-a.html&amp;ei=yc7mUaKXIIneqQG42oHYCA&amp;bvm=bv.49405654,d.aWc&amp;psig=AFQjCNHc3EYMPwzOA_7AirwAAfNDMay-dQ&amp;ust=1374166629490945" TargetMode="External"/><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8.jpeg"/><Relationship Id="rId5" Type="http://schemas.openxmlformats.org/officeDocument/2006/relationships/image" Target="../media/image4.png"/><Relationship Id="rId10" Type="http://schemas.openxmlformats.org/officeDocument/2006/relationships/hyperlink" Target="http://www.google.com.mx/url?sa=i&amp;rct=j&amp;q=lectura&amp;source=images&amp;cd=&amp;cad=rja&amp;docid=KTGMAB1N0Z5o4M&amp;tbnid=ShkcTI3huIViMM:&amp;ved=0CAUQjRw&amp;url=http%3A%2F%2Fredalasala.wordpress.com%2F2011%2F11%2F27%2Fcurso-de-lecto-escritura-de-alas-y-raices%2F&amp;ei=2c_mUZ-yGs6XrgGO0ICADg&amp;bvm=bv.49405654,d.aWc&amp;psig=AFQjCNHc3EYMPwzOA_7AirwAAfNDMay-dQ&amp;ust=1374166629490945" TargetMode="External"/><Relationship Id="rId4" Type="http://schemas.openxmlformats.org/officeDocument/2006/relationships/image" Target="../media/image3.png"/><Relationship Id="rId9"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0.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www.google.com.mx/url?sa=i&amp;rct=j&amp;q=lectura&amp;source=images&amp;cd=&amp;cad=rja&amp;docid=7CZr7w9Xre0kcM&amp;tbnid=wKppWtvIVbwmhM:&amp;ved=0CAUQjRw&amp;url=http%3A%2F%2Fleeparami.blogspot.com%2F2013%2F01%2Fprograma-nacional-de-lectura-pln.html&amp;ei=dM7mUYnpN4HoqgG_iYHwDA&amp;bvm=bv.49405654,d.aWc&amp;psig=AFQjCNHc3EYMPwzOA_7AirwAAfNDMay-dQ&amp;ust=1374166629490945" TargetMode="External"/><Relationship Id="rId5" Type="http://schemas.openxmlformats.org/officeDocument/2006/relationships/image" Target="../media/image6.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6.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6.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3.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www.google.com.mx/url?sa=i&amp;rct=j&amp;q=lectura&amp;source=images&amp;cd=&amp;cad=rja&amp;docid=PpyWofUedVUpdM&amp;tbnid=0jG8p2J-NOM5CM:&amp;ved=0CAUQjRw&amp;url=http%3A%2F%2Fwww.arqhys.com%2Fcontenidos%2Fimagenes-lectura.html&amp;ei=68zmUfndFoLeqwGUo4CYAg&amp;bvm=bv.49405654,d.aWc&amp;psig=AFQjCNHc3EYMPwzOA_7AirwAAfNDMay-dQ&amp;ust=1374166629490945" TargetMode="External"/><Relationship Id="rId5" Type="http://schemas.openxmlformats.org/officeDocument/2006/relationships/image" Target="../media/image6.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4.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www.google.com.mx/url?sa=i&amp;rct=j&amp;q=lectura&amp;source=images&amp;cd=&amp;cad=rja&amp;docid=2PtBhUAp37kH7M&amp;tbnid=834vT7DFGJJ1ZM:&amp;ved=0CAUQjRw&amp;url=http%3A%2F%2Fmargarita-nuevastecnologias.blogspot.com%2F&amp;ei=R83mUd-QH4neqQG42oHYCA&amp;bvm=bv.49405654,d.aWc&amp;psig=AFQjCNHc3EYMPwzOA_7AirwAAfNDMay-dQ&amp;ust=1374166629490945" TargetMode="External"/><Relationship Id="rId5" Type="http://schemas.openxmlformats.org/officeDocument/2006/relationships/image" Target="../media/image6.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5.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www.google.com.mx/url?sa=i&amp;rct=j&amp;q=lectura&amp;source=images&amp;cd=&amp;cad=rja&amp;docid=2yln90WcRXm9OM&amp;tbnid=xNWD0IhR2dQXgM:&amp;ved=0CAUQjRw&amp;url=http%3A%2F%2Fes.123rf.com%2Fphoto_14259839_los-ninos-la-lectura-libro-bajo-el-manzano.html&amp;ei=n83mUePRG4PsqAHSg4HADw&amp;bvm=bv.49405654,d.aWc&amp;psig=AFQjCNHc3EYMPwzOA_7AirwAAfNDMay-dQ&amp;ust=1374166629490945" TargetMode="External"/><Relationship Id="rId5" Type="http://schemas.openxmlformats.org/officeDocument/2006/relationships/image" Target="../media/image6.png"/><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26.jpe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www.google.com.mx/url?sa=i&amp;rct=j&amp;q=lectura&amp;source=images&amp;cd=&amp;cad=rja&amp;docid=_1GGl0MWVdtuCM&amp;tbnid=j42LRnNUpX7T4M:&amp;ved=0CAUQjRw&amp;url=http%3A%2F%2Fbibliotecaapalc.wordpress.com%2Fcategory%2Fmotivacion-a-la-lectura%2F&amp;ei=1c3mUfO6G8aDqgGjooCYAQ&amp;bvm=bv.49405654,d.aWc&amp;psig=AFQjCNHc3EYMPwzOA_7AirwAAfNDMay-dQ&amp;ust=1374166629490945" TargetMode="External"/><Relationship Id="rId5" Type="http://schemas.openxmlformats.org/officeDocument/2006/relationships/image" Target="../media/image6.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10.png"/><Relationship Id="rId7"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hyperlink" Target="http://www.ibbycongress2014.org/" TargetMode="External"/><Relationship Id="rId5" Type="http://schemas.openxmlformats.org/officeDocument/2006/relationships/hyperlink" Target="http://www.consejopuebladelectura.org/" TargetMode="Externa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6.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2.jpeg"/><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6.png"/><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6.png"/><Relationship Id="rId4" Type="http://schemas.openxmlformats.org/officeDocument/2006/relationships/image" Target="../media/image11.png"/></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6.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image" Target="../media/image6.pn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3.jpe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6.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6.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6.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6.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6.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6.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4" descr="LOGO SEP.png"/>
          <p:cNvPicPr>
            <a:picLocks noChangeAspect="1"/>
          </p:cNvPicPr>
          <p:nvPr/>
        </p:nvPicPr>
        <p:blipFill>
          <a:blip r:embed="rId2" cstate="print"/>
          <a:srcRect/>
          <a:stretch>
            <a:fillRect/>
          </a:stretch>
        </p:blipFill>
        <p:spPr bwMode="auto">
          <a:xfrm>
            <a:off x="3582988" y="260350"/>
            <a:ext cx="1978025" cy="604838"/>
          </a:xfrm>
          <a:prstGeom prst="rect">
            <a:avLst/>
          </a:prstGeom>
          <a:noFill/>
          <a:ln w="9525">
            <a:noFill/>
            <a:miter lim="800000"/>
            <a:headEnd/>
            <a:tailEnd/>
          </a:ln>
        </p:spPr>
      </p:pic>
      <p:pic>
        <p:nvPicPr>
          <p:cNvPr id="5" name="Imagen 5" descr="LOGO SEB TEXTO.png"/>
          <p:cNvPicPr>
            <a:picLocks noChangeAspect="1"/>
          </p:cNvPicPr>
          <p:nvPr/>
        </p:nvPicPr>
        <p:blipFill>
          <a:blip r:embed="rId3" cstate="print"/>
          <a:srcRect/>
          <a:stretch>
            <a:fillRect/>
          </a:stretch>
        </p:blipFill>
        <p:spPr bwMode="auto">
          <a:xfrm>
            <a:off x="2538413" y="6459538"/>
            <a:ext cx="1506537" cy="258762"/>
          </a:xfrm>
          <a:prstGeom prst="rect">
            <a:avLst/>
          </a:prstGeom>
          <a:noFill/>
          <a:ln w="9525">
            <a:noFill/>
            <a:miter lim="800000"/>
            <a:headEnd/>
            <a:tailEnd/>
          </a:ln>
        </p:spPr>
      </p:pic>
      <p:cxnSp>
        <p:nvCxnSpPr>
          <p:cNvPr id="6" name="Conector recto 7"/>
          <p:cNvCxnSpPr/>
          <p:nvPr/>
        </p:nvCxnSpPr>
        <p:spPr>
          <a:xfrm>
            <a:off x="239713" y="6323013"/>
            <a:ext cx="8220075" cy="0"/>
          </a:xfrm>
          <a:prstGeom prst="line">
            <a:avLst/>
          </a:prstGeom>
          <a:ln w="6350" cmpd="sng">
            <a:solidFill>
              <a:schemeClr val="tx1">
                <a:lumMod val="65000"/>
                <a:lumOff val="35000"/>
              </a:schemeClr>
            </a:solidFill>
          </a:ln>
          <a:effectLst/>
        </p:spPr>
        <p:style>
          <a:lnRef idx="2">
            <a:schemeClr val="accent1"/>
          </a:lnRef>
          <a:fillRef idx="0">
            <a:schemeClr val="accent1"/>
          </a:fillRef>
          <a:effectRef idx="1">
            <a:schemeClr val="accent1"/>
          </a:effectRef>
          <a:fontRef idx="minor">
            <a:schemeClr val="tx1"/>
          </a:fontRef>
        </p:style>
      </p:cxnSp>
      <p:sp>
        <p:nvSpPr>
          <p:cNvPr id="7" name="CuadroTexto 1"/>
          <p:cNvSpPr txBox="1">
            <a:spLocks noChangeArrowheads="1"/>
          </p:cNvSpPr>
          <p:nvPr/>
        </p:nvSpPr>
        <p:spPr bwMode="auto">
          <a:xfrm>
            <a:off x="7192963" y="5949950"/>
            <a:ext cx="1339850" cy="338138"/>
          </a:xfrm>
          <a:prstGeom prst="rect">
            <a:avLst/>
          </a:prstGeom>
          <a:noFill/>
          <a:ln w="9525">
            <a:noFill/>
            <a:miter lim="800000"/>
            <a:headEnd/>
            <a:tailEnd/>
          </a:ln>
        </p:spPr>
        <p:txBody>
          <a:bodyPr wrap="none">
            <a:spAutoFit/>
          </a:bodyPr>
          <a:lstStyle/>
          <a:p>
            <a:pPr algn="r"/>
            <a:r>
              <a:rPr lang="es-ES" sz="1600"/>
              <a:t>Junio de 2013</a:t>
            </a:r>
          </a:p>
        </p:txBody>
      </p:sp>
      <p:pic>
        <p:nvPicPr>
          <p:cNvPr id="8" name="Imagen 1" descr="Imagen Taller Nacional.png"/>
          <p:cNvPicPr>
            <a:picLocks noChangeAspect="1"/>
          </p:cNvPicPr>
          <p:nvPr/>
        </p:nvPicPr>
        <p:blipFill>
          <a:blip r:embed="rId4" cstate="print"/>
          <a:srcRect/>
          <a:stretch>
            <a:fillRect/>
          </a:stretch>
        </p:blipFill>
        <p:spPr bwMode="auto">
          <a:xfrm>
            <a:off x="2483768" y="980728"/>
            <a:ext cx="4195762" cy="1439862"/>
          </a:xfrm>
          <a:prstGeom prst="rect">
            <a:avLst/>
          </a:prstGeom>
          <a:noFill/>
          <a:ln w="9525">
            <a:noFill/>
            <a:miter lim="800000"/>
            <a:headEnd/>
            <a:tailEnd/>
          </a:ln>
        </p:spPr>
      </p:pic>
      <p:grpSp>
        <p:nvGrpSpPr>
          <p:cNvPr id="9" name="Agrupar 3"/>
          <p:cNvGrpSpPr>
            <a:grpSpLocks/>
          </p:cNvGrpSpPr>
          <p:nvPr/>
        </p:nvGrpSpPr>
        <p:grpSpPr bwMode="auto">
          <a:xfrm>
            <a:off x="1627188" y="3181350"/>
            <a:ext cx="5756275" cy="2551113"/>
            <a:chOff x="2705100" y="3213100"/>
            <a:chExt cx="5754688" cy="2551113"/>
          </a:xfrm>
        </p:grpSpPr>
        <p:pic>
          <p:nvPicPr>
            <p:cNvPr id="10" name="Imagen 1" descr="GRADIENTE.png"/>
            <p:cNvPicPr>
              <a:picLocks noChangeAspect="1"/>
            </p:cNvPicPr>
            <p:nvPr/>
          </p:nvPicPr>
          <p:blipFill>
            <a:blip r:embed="rId5" cstate="print"/>
            <a:srcRect/>
            <a:stretch>
              <a:fillRect/>
            </a:stretch>
          </p:blipFill>
          <p:spPr bwMode="auto">
            <a:xfrm>
              <a:off x="2705100" y="3213100"/>
              <a:ext cx="5754688" cy="2551113"/>
            </a:xfrm>
            <a:prstGeom prst="rect">
              <a:avLst/>
            </a:prstGeom>
            <a:noFill/>
            <a:ln w="9525">
              <a:noFill/>
              <a:miter lim="800000"/>
              <a:headEnd/>
              <a:tailEnd/>
            </a:ln>
          </p:spPr>
        </p:pic>
        <p:pic>
          <p:nvPicPr>
            <p:cNvPr id="11" name="Imagen 2" descr="REPÚBLICA Taller Nacional.png"/>
            <p:cNvPicPr>
              <a:picLocks noChangeAspect="1"/>
            </p:cNvPicPr>
            <p:nvPr/>
          </p:nvPicPr>
          <p:blipFill>
            <a:blip r:embed="rId6" cstate="print"/>
            <a:srcRect/>
            <a:stretch>
              <a:fillRect/>
            </a:stretch>
          </p:blipFill>
          <p:spPr bwMode="auto">
            <a:xfrm>
              <a:off x="5010150" y="3573463"/>
              <a:ext cx="3382963" cy="2159000"/>
            </a:xfrm>
            <a:prstGeom prst="rect">
              <a:avLst/>
            </a:prstGeom>
            <a:noFill/>
            <a:ln w="9525">
              <a:noFill/>
              <a:miter lim="800000"/>
              <a:headEnd/>
              <a:tailEnd/>
            </a:ln>
          </p:spPr>
        </p:pic>
      </p:grpSp>
      <p:sp>
        <p:nvSpPr>
          <p:cNvPr id="12" name="1 Rectángulo"/>
          <p:cNvSpPr>
            <a:spLocks noChangeArrowheads="1"/>
          </p:cNvSpPr>
          <p:nvPr/>
        </p:nvSpPr>
        <p:spPr bwMode="auto">
          <a:xfrm>
            <a:off x="1979613" y="2492896"/>
            <a:ext cx="5310187" cy="3138487"/>
          </a:xfrm>
          <a:prstGeom prst="rect">
            <a:avLst/>
          </a:prstGeom>
          <a:noFill/>
          <a:ln w="9525">
            <a:noFill/>
            <a:miter lim="800000"/>
            <a:headEnd/>
            <a:tailEnd/>
          </a:ln>
        </p:spPr>
        <p:txBody>
          <a:bodyPr>
            <a:spAutoFit/>
          </a:bodyPr>
          <a:lstStyle/>
          <a:p>
            <a:pPr algn="ctr"/>
            <a:r>
              <a:rPr lang="es-MX" sz="2200" b="1" dirty="0"/>
              <a:t>Programa Nacional de Lectura y Escritura</a:t>
            </a:r>
          </a:p>
          <a:p>
            <a:endParaRPr lang="es-MX" sz="2200" b="1" dirty="0"/>
          </a:p>
          <a:p>
            <a:endParaRPr lang="es-MX" sz="2200" b="1" dirty="0"/>
          </a:p>
          <a:p>
            <a:endParaRPr lang="es-MX" sz="2200" b="1" dirty="0"/>
          </a:p>
          <a:p>
            <a:pPr algn="ctr"/>
            <a:r>
              <a:rPr lang="es-MX" sz="2200" b="1" dirty="0"/>
              <a:t>Disposiciones generales y acciones focalizadas</a:t>
            </a:r>
          </a:p>
          <a:p>
            <a:endParaRPr lang="es-MX" sz="2200" b="1" dirty="0"/>
          </a:p>
          <a:p>
            <a:pPr algn="ctr"/>
            <a:r>
              <a:rPr lang="es-MX" sz="2200" b="1" dirty="0"/>
              <a:t>Programas Estatales de Lectura y Escritura</a:t>
            </a:r>
          </a:p>
          <a:p>
            <a:pPr algn="ctr"/>
            <a:r>
              <a:rPr lang="es-MX" sz="2200" b="1" dirty="0"/>
              <a:t>Ciclo Escolar 2013-2014</a:t>
            </a:r>
          </a:p>
        </p:txBody>
      </p:sp>
      <p:pic>
        <p:nvPicPr>
          <p:cNvPr id="13" name="10 Imagen"/>
          <p:cNvPicPr>
            <a:picLocks noChangeAspect="1" noChangeArrowheads="1"/>
          </p:cNvPicPr>
          <p:nvPr/>
        </p:nvPicPr>
        <p:blipFill>
          <a:blip r:embed="rId7" cstate="print"/>
          <a:srcRect/>
          <a:stretch>
            <a:fillRect/>
          </a:stretch>
        </p:blipFill>
        <p:spPr bwMode="auto">
          <a:xfrm>
            <a:off x="3708400" y="3644900"/>
            <a:ext cx="1716088" cy="811213"/>
          </a:xfrm>
          <a:prstGeom prst="rect">
            <a:avLst/>
          </a:prstGeom>
          <a:noFill/>
          <a:ln w="9525">
            <a:noFill/>
            <a:miter lim="800000"/>
            <a:headEnd/>
            <a:tailEnd/>
          </a:ln>
        </p:spPr>
      </p:pic>
      <p:pic>
        <p:nvPicPr>
          <p:cNvPr id="33796" name="Picture 4" descr="http://lecturaobligada.files.wordpress.com/2012/10/lectura.jpg">
            <a:hlinkClick r:id="rId8"/>
          </p:cNvPr>
          <p:cNvPicPr>
            <a:picLocks noChangeAspect="1" noChangeArrowheads="1"/>
          </p:cNvPicPr>
          <p:nvPr/>
        </p:nvPicPr>
        <p:blipFill>
          <a:blip r:embed="rId9" cstate="print"/>
          <a:srcRect/>
          <a:stretch>
            <a:fillRect/>
          </a:stretch>
        </p:blipFill>
        <p:spPr bwMode="auto">
          <a:xfrm>
            <a:off x="35496" y="2060848"/>
            <a:ext cx="2187251" cy="3209553"/>
          </a:xfrm>
          <a:prstGeom prst="rect">
            <a:avLst/>
          </a:prstGeom>
          <a:noFill/>
        </p:spPr>
      </p:pic>
      <p:pic>
        <p:nvPicPr>
          <p:cNvPr id="33800" name="Picture 8" descr="http://redalasala.files.wordpress.com/2011/11/imagen_taller_de_lectura.jpg">
            <a:hlinkClick r:id="rId10"/>
          </p:cNvPr>
          <p:cNvPicPr>
            <a:picLocks noChangeAspect="1" noChangeArrowheads="1"/>
          </p:cNvPicPr>
          <p:nvPr/>
        </p:nvPicPr>
        <p:blipFill>
          <a:blip r:embed="rId11" cstate="print"/>
          <a:srcRect/>
          <a:stretch>
            <a:fillRect/>
          </a:stretch>
        </p:blipFill>
        <p:spPr bwMode="auto">
          <a:xfrm>
            <a:off x="7308304" y="1052736"/>
            <a:ext cx="1673349" cy="442945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9"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dissolve">
                                      <p:cBhvr>
                                        <p:cTn id="11" dur="2000"/>
                                        <p:tgtEl>
                                          <p:spTgt spid="9"/>
                                        </p:tgtEl>
                                      </p:cBhvr>
                                    </p:animEffect>
                                  </p:childTnLst>
                                </p:cTn>
                              </p:par>
                            </p:childTnLst>
                          </p:cTn>
                        </p:par>
                        <p:par>
                          <p:cTn id="12" fill="hold">
                            <p:stCondLst>
                              <p:cond delay="4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144462" y="6185644"/>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7013575" y="116632"/>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612775" y="6358682"/>
            <a:ext cx="1508125" cy="260350"/>
          </a:xfrm>
          <a:prstGeom prst="rect">
            <a:avLst/>
          </a:prstGeom>
          <a:noFill/>
          <a:ln w="9525">
            <a:noFill/>
            <a:miter lim="800000"/>
            <a:headEnd/>
            <a:tailEnd/>
          </a:ln>
        </p:spPr>
      </p:pic>
      <p:grpSp>
        <p:nvGrpSpPr>
          <p:cNvPr id="7" name="Agrupar 1"/>
          <p:cNvGrpSpPr>
            <a:grpSpLocks/>
          </p:cNvGrpSpPr>
          <p:nvPr/>
        </p:nvGrpSpPr>
        <p:grpSpPr bwMode="auto">
          <a:xfrm>
            <a:off x="6229350" y="5826869"/>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899592" y="1340768"/>
            <a:ext cx="7704856" cy="5016758"/>
          </a:xfrm>
          <a:prstGeom prst="rect">
            <a:avLst/>
          </a:prstGeom>
          <a:noFill/>
        </p:spPr>
        <p:txBody>
          <a:bodyPr wrap="square">
            <a:spAutoFit/>
          </a:bodyPr>
          <a:lstStyle/>
          <a:p>
            <a:pPr algn="ctr">
              <a:defRPr/>
            </a:pPr>
            <a:r>
              <a:rPr lang="es-MX" sz="3200" b="1" dirty="0"/>
              <a:t>Programas Estatales de Lectura y Escritura 2013</a:t>
            </a:r>
          </a:p>
          <a:p>
            <a:pPr>
              <a:defRPr/>
            </a:pPr>
            <a:endParaRPr lang="es-MX" sz="3200" dirty="0"/>
          </a:p>
          <a:p>
            <a:pPr>
              <a:defRPr/>
            </a:pPr>
            <a:r>
              <a:rPr lang="es-MX" sz="3200" dirty="0"/>
              <a:t>Distribución de Recursos por Reglas de Operación: $28,200,000.00</a:t>
            </a:r>
          </a:p>
          <a:p>
            <a:pPr marL="285750" indent="-285750">
              <a:buFont typeface="Arial" pitchFamily="34" charset="0"/>
              <a:buChar char="•"/>
              <a:defRPr/>
            </a:pPr>
            <a:r>
              <a:rPr lang="es-MX" sz="3200" dirty="0"/>
              <a:t>ETC en la entidad.</a:t>
            </a:r>
          </a:p>
          <a:p>
            <a:pPr marL="285750" indent="-285750">
              <a:buFont typeface="Arial" pitchFamily="34" charset="0"/>
              <a:buChar char="•"/>
              <a:defRPr/>
            </a:pPr>
            <a:r>
              <a:rPr lang="es-MX" sz="3200" dirty="0"/>
              <a:t>Población Total entre 4 y 14 años.</a:t>
            </a:r>
          </a:p>
          <a:p>
            <a:pPr marL="285750" indent="-285750">
              <a:buFont typeface="Arial" pitchFamily="34" charset="0"/>
              <a:buChar char="•"/>
              <a:defRPr/>
            </a:pPr>
            <a:r>
              <a:rPr lang="es-MX" sz="3200" dirty="0"/>
              <a:t>Población en condiciones de marginación entre 4 y 14 años.</a:t>
            </a:r>
          </a:p>
          <a:p>
            <a:pPr>
              <a:defRPr/>
            </a:pPr>
            <a:endParaRPr lang="es-ES" sz="3200"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1331912" y="137269"/>
            <a:ext cx="5400675" cy="461963"/>
          </a:xfrm>
          <a:prstGeom prst="rect">
            <a:avLst/>
          </a:prstGeom>
          <a:noFill/>
          <a:ln w="9525">
            <a:noFill/>
            <a:miter lim="800000"/>
            <a:headEnd/>
            <a:tailEnd/>
          </a:ln>
        </p:spPr>
        <p:txBody>
          <a:bodyPr>
            <a:spAutoFit/>
          </a:bodyPr>
          <a:lstStyle/>
          <a:p>
            <a:r>
              <a:rPr lang="es-ES" sz="2400" b="1">
                <a:solidFill>
                  <a:srgbClr val="800000"/>
                </a:solidFill>
              </a:rPr>
              <a:t>Programa Nacional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203575" y="534144"/>
            <a:ext cx="1717675" cy="811213"/>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118045"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987158"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586358"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202933"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3"/>
          <p:cNvSpPr txBox="1">
            <a:spLocks noChangeArrowheads="1"/>
          </p:cNvSpPr>
          <p:nvPr/>
        </p:nvSpPr>
        <p:spPr bwMode="auto">
          <a:xfrm>
            <a:off x="1305495" y="260350"/>
            <a:ext cx="5400675" cy="461963"/>
          </a:xfrm>
          <a:prstGeom prst="rect">
            <a:avLst/>
          </a:prstGeom>
          <a:noFill/>
          <a:ln w="9525">
            <a:noFill/>
            <a:miter lim="800000"/>
            <a:headEnd/>
            <a:tailEnd/>
          </a:ln>
        </p:spPr>
        <p:txBody>
          <a:bodyPr>
            <a:spAutoFit/>
          </a:bodyPr>
          <a:lstStyle/>
          <a:p>
            <a:r>
              <a:rPr lang="es-ES" sz="2400" b="1">
                <a:solidFill>
                  <a:srgbClr val="800000"/>
                </a:solidFill>
              </a:rPr>
              <a:t>Programa Nacional de Lectura y Escritura</a:t>
            </a:r>
          </a:p>
        </p:txBody>
      </p:sp>
      <p:sp>
        <p:nvSpPr>
          <p:cNvPr id="11" name="CuadroTexto 2"/>
          <p:cNvSpPr txBox="1"/>
          <p:nvPr/>
        </p:nvSpPr>
        <p:spPr>
          <a:xfrm>
            <a:off x="539552" y="1628800"/>
            <a:ext cx="7802091" cy="3046988"/>
          </a:xfrm>
          <a:prstGeom prst="rect">
            <a:avLst/>
          </a:prstGeom>
          <a:noFill/>
        </p:spPr>
        <p:txBody>
          <a:bodyPr wrap="square">
            <a:spAutoFit/>
          </a:bodyPr>
          <a:lstStyle/>
          <a:p>
            <a:pPr algn="ctr">
              <a:defRPr/>
            </a:pPr>
            <a:r>
              <a:rPr lang="es-MX" sz="4800" b="1" dirty="0"/>
              <a:t>Programas Estatales de Lectura y Escritura 2013-2014</a:t>
            </a:r>
          </a:p>
          <a:p>
            <a:pPr algn="ctr">
              <a:defRPr/>
            </a:pPr>
            <a:r>
              <a:rPr lang="es-MX" sz="4800" dirty="0" smtClean="0"/>
              <a:t>Reglas </a:t>
            </a:r>
            <a:r>
              <a:rPr lang="es-MX" sz="4800" dirty="0"/>
              <a:t>de Operación</a:t>
            </a:r>
          </a:p>
          <a:p>
            <a:pPr>
              <a:defRPr/>
            </a:pPr>
            <a:endParaRPr lang="es-ES" sz="4800" dirty="0">
              <a:solidFill>
                <a:schemeClr val="tx1">
                  <a:lumMod val="65000"/>
                  <a:lumOff val="35000"/>
                </a:schemeClr>
              </a:solidFill>
              <a:latin typeface="Calibri" charset="0"/>
              <a:ea typeface="MS PGothic" charset="0"/>
              <a:cs typeface="MS PGothic" charset="0"/>
            </a:endParaRPr>
          </a:p>
        </p:txBody>
      </p:sp>
      <p:pic>
        <p:nvPicPr>
          <p:cNvPr id="12" name="10 Imagen"/>
          <p:cNvPicPr>
            <a:picLocks noChangeAspect="1" noChangeArrowheads="1"/>
          </p:cNvPicPr>
          <p:nvPr/>
        </p:nvPicPr>
        <p:blipFill>
          <a:blip r:embed="rId5" cstate="print"/>
          <a:srcRect/>
          <a:stretch>
            <a:fillRect/>
          </a:stretch>
        </p:blipFill>
        <p:spPr bwMode="auto">
          <a:xfrm>
            <a:off x="3146995" y="722313"/>
            <a:ext cx="1717675" cy="811212"/>
          </a:xfrm>
          <a:prstGeom prst="rect">
            <a:avLst/>
          </a:prstGeom>
          <a:noFill/>
          <a:ln w="9525">
            <a:noFill/>
            <a:miter lim="800000"/>
            <a:headEnd/>
            <a:tailEnd/>
          </a:ln>
        </p:spPr>
      </p:pic>
      <p:pic>
        <p:nvPicPr>
          <p:cNvPr id="22530" name="Picture 2" descr="http://1.bp.blogspot.com/-mjvtmtK4Das/UP4fbxfYJHI/AAAAAAAAACw/hsPToTsq4gA/s1600/lectura.jpg">
            <a:hlinkClick r:id="rId6"/>
          </p:cNvPr>
          <p:cNvPicPr>
            <a:picLocks noChangeAspect="1" noChangeArrowheads="1"/>
          </p:cNvPicPr>
          <p:nvPr/>
        </p:nvPicPr>
        <p:blipFill>
          <a:blip r:embed="rId7" cstate="print"/>
          <a:srcRect/>
          <a:stretch>
            <a:fillRect/>
          </a:stretch>
        </p:blipFill>
        <p:spPr bwMode="auto">
          <a:xfrm>
            <a:off x="2339752" y="3821448"/>
            <a:ext cx="4536504" cy="2222948"/>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328988" y="820738"/>
            <a:ext cx="5635625" cy="5602287"/>
          </a:xfrm>
          <a:prstGeom prst="rect">
            <a:avLst/>
          </a:prstGeom>
          <a:noFill/>
        </p:spPr>
        <p:txBody>
          <a:bodyPr>
            <a:spAutoFit/>
          </a:bodyPr>
          <a:lstStyle/>
          <a:p>
            <a:pPr algn="ctr">
              <a:defRPr/>
            </a:pPr>
            <a:r>
              <a:rPr lang="es-MX" sz="2000" b="1" dirty="0"/>
              <a:t>Componente 1</a:t>
            </a:r>
          </a:p>
          <a:p>
            <a:pPr marL="285750" indent="-285750" algn="just">
              <a:buFont typeface="Arial" pitchFamily="34" charset="0"/>
              <a:buChar char="•"/>
              <a:defRPr/>
            </a:pPr>
            <a:r>
              <a:rPr lang="es-MX" dirty="0"/>
              <a:t>Establecer acuerdos de trabajo con el Programa ETC, en el diagnóstico, planeación, implementación y evaluación de actividades para fortalecer los proyectos escolares mediante el fortalecimiento de las prácticas de lectura y escritura con apoyo de la biblioteca escolar y de aula.</a:t>
            </a:r>
          </a:p>
          <a:p>
            <a:pPr marL="285750" indent="-285750" algn="just">
              <a:buFont typeface="Arial" pitchFamily="34" charset="0"/>
              <a:buChar char="•"/>
              <a:defRPr/>
            </a:pPr>
            <a:r>
              <a:rPr lang="es-MX" dirty="0"/>
              <a:t>Formar Supervisores de Zona Escolar, Directores, docentes de Escuelas de Tiempo Completo ETC.</a:t>
            </a:r>
          </a:p>
          <a:p>
            <a:pPr lvl="2">
              <a:buFont typeface="Wingdings" pitchFamily="2" charset="2"/>
              <a:buChar char="ü"/>
              <a:defRPr/>
            </a:pPr>
            <a:r>
              <a:rPr lang="es-MX" sz="1600" dirty="0"/>
              <a:t>Fortalecer la función del Supervisor Escolar como estrategia de formación, Asesoría y Acompañamiento a los colectivos escolares, para mejorar las condiciones  de organización escolar y pedagógicas que favorezcan el desarrollo de competencias de lectura y escritura.</a:t>
            </a:r>
          </a:p>
          <a:p>
            <a:pPr lvl="2">
              <a:buFont typeface="Wingdings" pitchFamily="2" charset="2"/>
              <a:buChar char="ü"/>
              <a:defRPr/>
            </a:pPr>
            <a:r>
              <a:rPr lang="es-MX" sz="1600" dirty="0"/>
              <a:t>Formar al docente para mejorar su </a:t>
            </a:r>
            <a:r>
              <a:rPr lang="es-MX" sz="1600" dirty="0"/>
              <a:t>práctica </a:t>
            </a:r>
            <a:r>
              <a:rPr lang="es-MX" sz="1600" dirty="0"/>
              <a:t>con apoyo de los acervos y </a:t>
            </a:r>
            <a:r>
              <a:rPr lang="es-MX" sz="1600" dirty="0"/>
              <a:t>recursos </a:t>
            </a:r>
            <a:r>
              <a:rPr lang="es-MX" sz="1600" dirty="0"/>
              <a:t>de la biblioteca escolar y de aula. Así como, mediadores de lectura en la escuela.</a:t>
            </a:r>
          </a:p>
          <a:p>
            <a:pPr lvl="2">
              <a:buFont typeface="Wingdings" pitchFamily="2" charset="2"/>
              <a:buChar char="ü"/>
              <a:defRPr/>
            </a:pPr>
            <a:r>
              <a:rPr lang="es-MX" sz="1600" dirty="0"/>
              <a:t>Utilizar los </a:t>
            </a:r>
            <a:r>
              <a:rPr lang="es-MX" sz="1600" dirty="0"/>
              <a:t>Trayectos Formativos </a:t>
            </a:r>
            <a:r>
              <a:rPr lang="es-MX" sz="1600" dirty="0"/>
              <a:t>para Directivos, </a:t>
            </a:r>
            <a:r>
              <a:rPr lang="es-MX" sz="1600" dirty="0" err="1"/>
              <a:t>ATPs</a:t>
            </a:r>
            <a:r>
              <a:rPr lang="es-MX" sz="1600" dirty="0"/>
              <a:t>, Asesores Acompañantes y docentes.</a:t>
            </a:r>
          </a:p>
          <a:p>
            <a:pPr>
              <a:defRPr/>
            </a:pPr>
            <a:endParaRPr lang="es-ES"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473450" y="6196013"/>
            <a:ext cx="1098550" cy="546100"/>
          </a:xfrm>
          <a:prstGeom prst="rect">
            <a:avLst/>
          </a:prstGeom>
          <a:noFill/>
          <a:ln w="9525">
            <a:noFill/>
            <a:miter lim="800000"/>
            <a:headEnd/>
            <a:tailEnd/>
          </a:ln>
        </p:spPr>
      </p:pic>
      <p:pic>
        <p:nvPicPr>
          <p:cNvPr id="13" name="Picture 2" descr="E:\Jardín\evidencias de biblioteca 2\fotos comision de biblioteca\100_0909.JPG"/>
          <p:cNvPicPr>
            <a:picLocks noChangeAspect="1" noChangeArrowheads="1"/>
          </p:cNvPicPr>
          <p:nvPr/>
        </p:nvPicPr>
        <p:blipFill>
          <a:blip r:embed="rId6" cstate="print"/>
          <a:srcRect/>
          <a:stretch>
            <a:fillRect/>
          </a:stretch>
        </p:blipFill>
        <p:spPr bwMode="auto">
          <a:xfrm>
            <a:off x="108471" y="1772816"/>
            <a:ext cx="3527425" cy="3199061"/>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707904" y="943555"/>
            <a:ext cx="5256709" cy="5293757"/>
          </a:xfrm>
          <a:prstGeom prst="rect">
            <a:avLst/>
          </a:prstGeom>
          <a:noFill/>
        </p:spPr>
        <p:txBody>
          <a:bodyPr wrap="square">
            <a:spAutoFit/>
          </a:bodyPr>
          <a:lstStyle/>
          <a:p>
            <a:pPr algn="ctr">
              <a:defRPr/>
            </a:pPr>
            <a:r>
              <a:rPr lang="es-MX" sz="2000" b="1" dirty="0"/>
              <a:t>Componente 1</a:t>
            </a:r>
          </a:p>
          <a:p>
            <a:pPr marL="342900" indent="-342900" algn="just">
              <a:buFont typeface="Arial" pitchFamily="34" charset="0"/>
              <a:buChar char="•"/>
              <a:defRPr/>
            </a:pPr>
            <a:r>
              <a:rPr lang="es-MX" sz="2000" dirty="0"/>
              <a:t>Fortalecer los Consejos Técnicos Escolares, Consejos Técnicos de Zona y de las Academias (secundaria), con acciones de formación.</a:t>
            </a:r>
          </a:p>
          <a:p>
            <a:pPr lvl="2" indent="-180000" algn="just">
              <a:buFont typeface="Wingdings" pitchFamily="2" charset="2"/>
              <a:buChar char="ü"/>
              <a:defRPr/>
            </a:pPr>
            <a:r>
              <a:rPr lang="es-MX" sz="2000" dirty="0"/>
              <a:t>Garantizar en la escuela condiciones de organización y pedagógicas para impulsar el proyecto escolar que integre como aspecto fundamental la formación de lectores y escritores con apoyo de la biblioteca escolar y de aula.</a:t>
            </a:r>
          </a:p>
          <a:p>
            <a:pPr lvl="2">
              <a:defRPr/>
            </a:pPr>
            <a:endParaRPr lang="es-MX" sz="2000" dirty="0"/>
          </a:p>
          <a:p>
            <a:pPr marL="400050" indent="-342900" algn="just">
              <a:buFont typeface="Arial" pitchFamily="34" charset="0"/>
              <a:buChar char="•"/>
              <a:defRPr/>
            </a:pPr>
            <a:r>
              <a:rPr lang="es-MX" sz="2000" dirty="0"/>
              <a:t>Acompañar, sistematizar, dar seguimiento y evaluar las acciones de formación desarrolladas, para verificar el uso de los acervos de la biblioteca y su impacto en el desempeño académico de los alumnos.</a:t>
            </a:r>
          </a:p>
          <a:p>
            <a:pPr>
              <a:defRPr/>
            </a:pPr>
            <a:endParaRPr lang="es-ES"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492500" y="6237288"/>
            <a:ext cx="1079500" cy="534987"/>
          </a:xfrm>
          <a:prstGeom prst="rect">
            <a:avLst/>
          </a:prstGeom>
          <a:noFill/>
          <a:ln w="9525">
            <a:noFill/>
            <a:miter lim="800000"/>
            <a:headEnd/>
            <a:tailEnd/>
          </a:ln>
        </p:spPr>
      </p:pic>
      <p:pic>
        <p:nvPicPr>
          <p:cNvPr id="13" name="Imagen 1"/>
          <p:cNvPicPr>
            <a:picLocks noChangeAspect="1"/>
          </p:cNvPicPr>
          <p:nvPr/>
        </p:nvPicPr>
        <p:blipFill>
          <a:blip r:embed="rId6" cstate="print"/>
          <a:srcRect/>
          <a:stretch>
            <a:fillRect/>
          </a:stretch>
        </p:blipFill>
        <p:spPr bwMode="auto">
          <a:xfrm>
            <a:off x="34925" y="2060575"/>
            <a:ext cx="4008438" cy="3024188"/>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4211638" y="1412875"/>
            <a:ext cx="4752975" cy="4678204"/>
          </a:xfrm>
          <a:prstGeom prst="rect">
            <a:avLst/>
          </a:prstGeom>
          <a:noFill/>
        </p:spPr>
        <p:txBody>
          <a:bodyPr>
            <a:spAutoFit/>
          </a:bodyPr>
          <a:lstStyle/>
          <a:p>
            <a:pPr algn="ctr">
              <a:defRPr/>
            </a:pPr>
            <a:r>
              <a:rPr lang="es-MX" sz="3200" b="1" dirty="0"/>
              <a:t>Componente 1</a:t>
            </a:r>
          </a:p>
          <a:p>
            <a:pPr algn="just">
              <a:defRPr/>
            </a:pPr>
            <a:endParaRPr lang="es-MX" sz="2400" dirty="0"/>
          </a:p>
          <a:p>
            <a:pPr algn="just">
              <a:defRPr/>
            </a:pPr>
            <a:r>
              <a:rPr lang="es-MX" sz="2800" dirty="0"/>
              <a:t>¿Cuál es la estrategia de trabajo que las Coordinaciones Estatales han diseñado para el 2013, con base en la propuesta de las Autoridades Educativas de sus </a:t>
            </a:r>
            <a:r>
              <a:rPr lang="es-MX" sz="2800" dirty="0"/>
              <a:t>entidades, </a:t>
            </a:r>
            <a:r>
              <a:rPr lang="es-MX" sz="2800" dirty="0"/>
              <a:t>para la atención y cumplimiento de las metas de escuelas focalizadas?</a:t>
            </a:r>
          </a:p>
          <a:p>
            <a:pPr>
              <a:defRPr/>
            </a:pPr>
            <a:endParaRPr lang="es-ES"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36512" y="260350"/>
            <a:ext cx="8280920" cy="584775"/>
          </a:xfrm>
          <a:prstGeom prst="rect">
            <a:avLst/>
          </a:prstGeom>
          <a:noFill/>
          <a:ln w="9525">
            <a:noFill/>
            <a:miter lim="800000"/>
            <a:headEnd/>
            <a:tailEnd/>
          </a:ln>
        </p:spPr>
        <p:txBody>
          <a:bodyPr wrap="square">
            <a:spAutoFit/>
          </a:bodyPr>
          <a:lstStyle/>
          <a:p>
            <a:r>
              <a:rPr lang="es-ES" sz="3200" b="1" dirty="0">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563938" y="6235700"/>
            <a:ext cx="1146175" cy="506413"/>
          </a:xfrm>
          <a:prstGeom prst="rect">
            <a:avLst/>
          </a:prstGeom>
          <a:noFill/>
          <a:ln w="9525">
            <a:noFill/>
            <a:miter lim="800000"/>
            <a:headEnd/>
            <a:tailEnd/>
          </a:ln>
        </p:spPr>
      </p:pic>
      <p:pic>
        <p:nvPicPr>
          <p:cNvPr id="19458" name="Picture 2" descr="http://t0.gstatic.com/images?q=tbn:ANd9GcSO-Ik-1OJMwFB2m7AaYcBGOiyYNg5V2zUjsZCEbydXZs1y-1tn">
            <a:hlinkClick r:id="rId6"/>
          </p:cNvPr>
          <p:cNvPicPr>
            <a:picLocks noChangeAspect="1" noChangeArrowheads="1"/>
          </p:cNvPicPr>
          <p:nvPr/>
        </p:nvPicPr>
        <p:blipFill>
          <a:blip r:embed="rId7" cstate="print"/>
          <a:srcRect/>
          <a:stretch>
            <a:fillRect/>
          </a:stretch>
        </p:blipFill>
        <p:spPr bwMode="auto">
          <a:xfrm>
            <a:off x="159024" y="1628800"/>
            <a:ext cx="3836912" cy="3240360"/>
          </a:xfrm>
          <a:prstGeom prst="rect">
            <a:avLst/>
          </a:prstGeom>
          <a:noFill/>
          <a:ln>
            <a:solidFill>
              <a:schemeClr val="tx1"/>
            </a:solid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887788" y="882000"/>
            <a:ext cx="5076825" cy="5355312"/>
          </a:xfrm>
          <a:prstGeom prst="rect">
            <a:avLst/>
          </a:prstGeom>
          <a:noFill/>
        </p:spPr>
        <p:txBody>
          <a:bodyPr>
            <a:spAutoFit/>
          </a:bodyPr>
          <a:lstStyle/>
          <a:p>
            <a:pPr algn="ctr">
              <a:defRPr/>
            </a:pPr>
            <a:r>
              <a:rPr lang="es-MX" b="1" dirty="0"/>
              <a:t>Componente 1</a:t>
            </a:r>
          </a:p>
          <a:p>
            <a:pPr algn="just">
              <a:defRPr/>
            </a:pPr>
            <a:r>
              <a:rPr lang="es-ES" b="1" dirty="0"/>
              <a:t>Encuentro Nacional de la Estrategia de Formación y Acompañamiento (Octubre 2013)</a:t>
            </a:r>
          </a:p>
          <a:p>
            <a:pPr algn="just">
              <a:defRPr/>
            </a:pPr>
            <a:r>
              <a:rPr lang="es-ES" dirty="0"/>
              <a:t>Participan:</a:t>
            </a:r>
          </a:p>
          <a:p>
            <a:pPr lvl="1" algn="just">
              <a:buFont typeface="Wingdings" pitchFamily="2" charset="2"/>
              <a:buChar char="Ø"/>
              <a:defRPr/>
            </a:pPr>
            <a:r>
              <a:rPr lang="es-MX" dirty="0"/>
              <a:t>El Responsable Estatal de la Estrategia</a:t>
            </a:r>
          </a:p>
          <a:p>
            <a:pPr lvl="1" algn="just">
              <a:buFont typeface="Wingdings" pitchFamily="2" charset="2"/>
              <a:buChar char="Ø"/>
              <a:defRPr/>
            </a:pPr>
            <a:r>
              <a:rPr lang="es-MX" dirty="0"/>
              <a:t>1 Supervisor</a:t>
            </a:r>
          </a:p>
          <a:p>
            <a:pPr lvl="1" algn="just">
              <a:buFont typeface="Wingdings" pitchFamily="2" charset="2"/>
              <a:buChar char="Ø"/>
              <a:defRPr/>
            </a:pPr>
            <a:r>
              <a:rPr lang="es-MX" dirty="0"/>
              <a:t>1 Asesor Acompañante o Maestro Bibliotecario </a:t>
            </a:r>
          </a:p>
          <a:p>
            <a:pPr lvl="1" algn="just">
              <a:buFont typeface="Wingdings" pitchFamily="2" charset="2"/>
              <a:buChar char="Ø"/>
              <a:defRPr/>
            </a:pPr>
            <a:r>
              <a:rPr lang="es-MX" dirty="0"/>
              <a:t>1 Docente frente a grupo</a:t>
            </a:r>
          </a:p>
          <a:p>
            <a:pPr algn="just">
              <a:defRPr/>
            </a:pPr>
            <a:endParaRPr lang="es-ES" dirty="0"/>
          </a:p>
          <a:p>
            <a:pPr algn="just">
              <a:defRPr/>
            </a:pPr>
            <a:r>
              <a:rPr lang="es-ES" dirty="0"/>
              <a:t>Asisten cuatro Coordinadores Estatales como observadores y comentaristas en las Mesas de Diálogo: Hidalgo, Michoacán, Querétaro y Quintana Roo.</a:t>
            </a:r>
          </a:p>
          <a:p>
            <a:pPr algn="just">
              <a:defRPr/>
            </a:pPr>
            <a:endParaRPr lang="es-ES" dirty="0"/>
          </a:p>
          <a:p>
            <a:pPr algn="just">
              <a:defRPr/>
            </a:pPr>
            <a:r>
              <a:rPr lang="es-ES" dirty="0"/>
              <a:t>Las Coordinaciones Estatales envían 3 Testimonios escritos a la Dirección de Bibliotecas y Promoción de la Lectura, antes del 30 de agosto de 2013</a:t>
            </a:r>
            <a:r>
              <a:rPr lang="es-MX" dirty="0"/>
              <a:t>.</a:t>
            </a:r>
          </a:p>
          <a:p>
            <a:pPr>
              <a:defRPr/>
            </a:pPr>
            <a:endParaRPr lang="es-ES"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570288" y="6267450"/>
            <a:ext cx="1146175" cy="474663"/>
          </a:xfrm>
          <a:prstGeom prst="rect">
            <a:avLst/>
          </a:prstGeom>
          <a:noFill/>
          <a:ln w="9525">
            <a:noFill/>
            <a:miter lim="800000"/>
            <a:headEnd/>
            <a:tailEnd/>
          </a:ln>
        </p:spPr>
      </p:pic>
      <p:pic>
        <p:nvPicPr>
          <p:cNvPr id="18434" name="Picture 2" descr="http://t3.gstatic.com/images?q=tbn:ANd9GcT9_eiWQ_dr8AcO6HRmcnHj3lR3cNa-DdeMssFYPj7hVPTJzOWG">
            <a:hlinkClick r:id="rId6"/>
          </p:cNvPr>
          <p:cNvPicPr>
            <a:picLocks noChangeAspect="1" noChangeArrowheads="1"/>
          </p:cNvPicPr>
          <p:nvPr/>
        </p:nvPicPr>
        <p:blipFill>
          <a:blip r:embed="rId7" cstate="print"/>
          <a:srcRect/>
          <a:stretch>
            <a:fillRect/>
          </a:stretch>
        </p:blipFill>
        <p:spPr bwMode="auto">
          <a:xfrm>
            <a:off x="167798" y="2276872"/>
            <a:ext cx="3756130" cy="288032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059113" y="908720"/>
            <a:ext cx="5905500" cy="5016758"/>
          </a:xfrm>
          <a:prstGeom prst="rect">
            <a:avLst/>
          </a:prstGeom>
          <a:noFill/>
        </p:spPr>
        <p:txBody>
          <a:bodyPr>
            <a:spAutoFit/>
          </a:bodyPr>
          <a:lstStyle/>
          <a:p>
            <a:pPr algn="ctr">
              <a:defRPr/>
            </a:pPr>
            <a:r>
              <a:rPr lang="es-MX" sz="3200" b="1" dirty="0"/>
              <a:t>Componente 1</a:t>
            </a:r>
          </a:p>
          <a:p>
            <a:pPr marL="400050" lvl="1" algn="just">
              <a:defRPr/>
            </a:pPr>
            <a:r>
              <a:rPr lang="es-MX" b="1" dirty="0"/>
              <a:t>Entrega de </a:t>
            </a:r>
            <a:r>
              <a:rPr lang="es-MX" b="1" dirty="0"/>
              <a:t>Reportes Acompañamiento</a:t>
            </a:r>
            <a:endParaRPr lang="es-MX" b="1" dirty="0"/>
          </a:p>
          <a:p>
            <a:pPr marL="342900" indent="-342900" algn="just">
              <a:buFont typeface="Arial" pitchFamily="34" charset="0"/>
              <a:buChar char="•"/>
              <a:defRPr/>
            </a:pPr>
            <a:r>
              <a:rPr lang="es-MX" dirty="0"/>
              <a:t>Reporte de seguimiento y evaluación a 3 escuelas muestra, ciclo escolar 2012-2013. 27 de septiembre de 2013.</a:t>
            </a:r>
            <a:endParaRPr lang="es-ES" dirty="0"/>
          </a:p>
          <a:p>
            <a:pPr marL="342900" indent="-342900" algn="just">
              <a:buFont typeface="Arial" pitchFamily="34" charset="0"/>
              <a:buChar char="•"/>
              <a:defRPr/>
            </a:pPr>
            <a:r>
              <a:rPr lang="es-ES" dirty="0"/>
              <a:t>Las CEPNLE, envían a la DBPL la información de las escuelas acompañadas ciclo escolar 2012-2013, en el formato establecido de Evaluación General.</a:t>
            </a:r>
          </a:p>
          <a:p>
            <a:pPr marL="342900" indent="-342900" algn="just">
              <a:buFont typeface="Arial" pitchFamily="34" charset="0"/>
              <a:buChar char="•"/>
              <a:defRPr/>
            </a:pPr>
            <a:r>
              <a:rPr lang="es-ES_tradnl" dirty="0"/>
              <a:t>Las CEPNLE envían el Cuestionario de Evaluación de Resultados del ciclo escolar 2012-2013, en archivo electrónico, con la información de su entidad y una valoración de las acciones realizadas y los resultados obtenidos a través de la implementación de la Estrategia Nacional de Formación y Acompañamiento y de la Estrategia Nacional 11+5 Acciones, durante el ciclo escolar 2012-2013, que forman parte de las actividades sustantivas de los Programas Estatales de Lectura.</a:t>
            </a:r>
            <a:endParaRPr lang="es-ES" dirty="0"/>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635375" y="6297613"/>
            <a:ext cx="1223963" cy="444500"/>
          </a:xfrm>
          <a:prstGeom prst="rect">
            <a:avLst/>
          </a:prstGeom>
          <a:noFill/>
          <a:ln w="9525">
            <a:noFill/>
            <a:miter lim="800000"/>
            <a:headEnd/>
            <a:tailEnd/>
          </a:ln>
        </p:spPr>
      </p:pic>
      <p:pic>
        <p:nvPicPr>
          <p:cNvPr id="17410" name="Picture 2" descr="http://us.123rf.com/400wm/400/400/pauljune/pauljune1206/pauljune120600012/14259839-los-ninos-la-lectura-libro-bajo-el-manzano.jpg">
            <a:hlinkClick r:id="rId6"/>
          </p:cNvPr>
          <p:cNvPicPr>
            <a:picLocks noChangeAspect="1" noChangeArrowheads="1"/>
          </p:cNvPicPr>
          <p:nvPr/>
        </p:nvPicPr>
        <p:blipFill>
          <a:blip r:embed="rId7" cstate="print"/>
          <a:srcRect/>
          <a:stretch>
            <a:fillRect/>
          </a:stretch>
        </p:blipFill>
        <p:spPr bwMode="auto">
          <a:xfrm>
            <a:off x="255130" y="1700808"/>
            <a:ext cx="2876710" cy="3209553"/>
          </a:xfrm>
          <a:prstGeom prst="rect">
            <a:avLst/>
          </a:prstGeom>
          <a:noFill/>
          <a:ln>
            <a:solidFill>
              <a:schemeClr val="tx1"/>
            </a:solid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059113" y="836712"/>
            <a:ext cx="5905500" cy="5016758"/>
          </a:xfrm>
          <a:prstGeom prst="rect">
            <a:avLst/>
          </a:prstGeom>
          <a:noFill/>
        </p:spPr>
        <p:txBody>
          <a:bodyPr>
            <a:spAutoFit/>
          </a:bodyPr>
          <a:lstStyle/>
          <a:p>
            <a:pPr algn="ctr">
              <a:defRPr/>
            </a:pPr>
            <a:r>
              <a:rPr lang="es-MX" sz="3200" b="1" dirty="0"/>
              <a:t>Componente 1</a:t>
            </a:r>
          </a:p>
          <a:p>
            <a:pPr marL="400050" lvl="1" algn="just">
              <a:defRPr/>
            </a:pPr>
            <a:r>
              <a:rPr lang="es-MX" b="1" dirty="0"/>
              <a:t>Entrega de </a:t>
            </a:r>
            <a:r>
              <a:rPr lang="es-MX" b="1" dirty="0"/>
              <a:t>Reportes Acompañamiento</a:t>
            </a:r>
            <a:endParaRPr lang="es-MX" b="1" dirty="0"/>
          </a:p>
          <a:p>
            <a:pPr marL="342900" indent="-342900" algn="just">
              <a:buFont typeface="Arial" pitchFamily="34" charset="0"/>
              <a:buChar char="•"/>
              <a:defRPr/>
            </a:pPr>
            <a:r>
              <a:rPr lang="es-MX" dirty="0"/>
              <a:t>Reporte de seguimiento y evaluación a 3 escuelas muestra, ciclo escolar 2012-2013. 27 de septiembre de 2013.</a:t>
            </a:r>
            <a:endParaRPr lang="es-ES" dirty="0"/>
          </a:p>
          <a:p>
            <a:pPr marL="342900" indent="-342900" algn="just">
              <a:buFont typeface="Arial" pitchFamily="34" charset="0"/>
              <a:buChar char="•"/>
              <a:defRPr/>
            </a:pPr>
            <a:r>
              <a:rPr lang="es-ES" dirty="0"/>
              <a:t>Las CEPNLE, envían a la DBPL la información de las escuelas acompañadas ciclo escolar 2012-2013, en el formato establecido de Evaluación General.</a:t>
            </a:r>
          </a:p>
          <a:p>
            <a:pPr marL="342900" indent="-342900" algn="just">
              <a:buFont typeface="Arial" pitchFamily="34" charset="0"/>
              <a:buChar char="•"/>
              <a:defRPr/>
            </a:pPr>
            <a:r>
              <a:rPr lang="es-ES_tradnl" dirty="0"/>
              <a:t>Las CEPNLE envían el Cuestionario de Evaluación de Resultados del ciclo escolar 2012-2013, en archivo electrónico, con la información de su entidad y una valoración de las acciones realizadas y los resultados obtenidos a través de la implementación de la Estrategia Nacional de Formación y Acompañamiento y de la Estrategia Nacional 11+5 Acciones, durante el ciclo escolar 2012-2013, que forman parte de las actividades sustantivas de los Programas Estatales de Lectura.</a:t>
            </a:r>
            <a:endParaRPr lang="es-ES" dirty="0"/>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635375" y="6297613"/>
            <a:ext cx="1223963" cy="444500"/>
          </a:xfrm>
          <a:prstGeom prst="rect">
            <a:avLst/>
          </a:prstGeom>
          <a:noFill/>
          <a:ln w="9525">
            <a:noFill/>
            <a:miter lim="800000"/>
            <a:headEnd/>
            <a:tailEnd/>
          </a:ln>
        </p:spPr>
      </p:pic>
      <p:pic>
        <p:nvPicPr>
          <p:cNvPr id="7170" name="Picture 2" descr="http://bibliotecaapalc.files.wordpress.com/2012/02/20071003084346-maraton-gaturro.jpg">
            <a:hlinkClick r:id="rId6"/>
          </p:cNvPr>
          <p:cNvPicPr>
            <a:picLocks noChangeAspect="1" noChangeArrowheads="1"/>
          </p:cNvPicPr>
          <p:nvPr/>
        </p:nvPicPr>
        <p:blipFill>
          <a:blip r:embed="rId7" cstate="print"/>
          <a:srcRect/>
          <a:stretch>
            <a:fillRect/>
          </a:stretch>
        </p:blipFill>
        <p:spPr bwMode="auto">
          <a:xfrm>
            <a:off x="107504" y="1955659"/>
            <a:ext cx="3131840" cy="3345549"/>
          </a:xfrm>
          <a:prstGeom prst="rect">
            <a:avLst/>
          </a:prstGeom>
          <a:noFill/>
          <a:ln>
            <a:solidFill>
              <a:schemeClr val="tx1"/>
            </a:solid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887788" y="1341438"/>
            <a:ext cx="5076825" cy="4738687"/>
          </a:xfrm>
          <a:prstGeom prst="rect">
            <a:avLst/>
          </a:prstGeom>
          <a:noFill/>
        </p:spPr>
        <p:txBody>
          <a:bodyPr>
            <a:spAutoFit/>
          </a:bodyPr>
          <a:lstStyle/>
          <a:p>
            <a:pPr algn="ctr">
              <a:defRPr/>
            </a:pPr>
            <a:r>
              <a:rPr lang="es-MX" sz="2000" b="1" dirty="0"/>
              <a:t>Componente 1</a:t>
            </a:r>
          </a:p>
          <a:p>
            <a:pPr marL="342900" indent="-342900">
              <a:buFont typeface="Arial" pitchFamily="34" charset="0"/>
              <a:buChar char="•"/>
              <a:defRPr/>
            </a:pPr>
            <a:r>
              <a:rPr lang="es-MX" dirty="0"/>
              <a:t>Seminarios que se imparten en el marco de las </a:t>
            </a:r>
            <a:r>
              <a:rPr lang="es-MX" cap="small" dirty="0" err="1"/>
              <a:t>filij</a:t>
            </a:r>
            <a:r>
              <a:rPr lang="es-MX" dirty="0"/>
              <a:t> y </a:t>
            </a:r>
            <a:r>
              <a:rPr lang="es-MX" cap="small" dirty="0"/>
              <a:t>fil</a:t>
            </a:r>
            <a:r>
              <a:rPr lang="es-MX" dirty="0"/>
              <a:t> (noviembre y diciembre). Hasta tres personas por evento.</a:t>
            </a:r>
          </a:p>
          <a:p>
            <a:pPr marL="342900" indent="-342900">
              <a:buFont typeface="Arial" pitchFamily="34" charset="0"/>
              <a:buChar char="•"/>
              <a:defRPr/>
            </a:pPr>
            <a:endParaRPr lang="es-MX" sz="1000" dirty="0"/>
          </a:p>
          <a:p>
            <a:pPr marL="342900" indent="-342900">
              <a:buFont typeface="Arial" pitchFamily="34" charset="0"/>
              <a:buChar char="•"/>
              <a:defRPr/>
            </a:pPr>
            <a:r>
              <a:rPr lang="es-MX" dirty="0"/>
              <a:t>12º Congreso </a:t>
            </a:r>
            <a:r>
              <a:rPr lang="es-MX" dirty="0"/>
              <a:t>Latinoamericano </a:t>
            </a:r>
            <a:r>
              <a:rPr lang="es-MX" dirty="0"/>
              <a:t>para el Desarrollo de la Lectura y Escritura. 11 al 14 de Septiembre de 2013. Consejo Puebla de Lectura. Puebla.</a:t>
            </a:r>
          </a:p>
          <a:p>
            <a:pPr marL="685800" lvl="1" indent="-285750">
              <a:buFont typeface="Arial" pitchFamily="34" charset="0"/>
              <a:buChar char="•"/>
              <a:defRPr/>
            </a:pPr>
            <a:r>
              <a:rPr lang="es-MX" dirty="0">
                <a:hlinkClick r:id="rId5"/>
              </a:rPr>
              <a:t>http://www.consejopuebladelectura.org/</a:t>
            </a:r>
            <a:endParaRPr lang="es-MX" dirty="0"/>
          </a:p>
          <a:p>
            <a:pPr marL="685800" lvl="1" indent="-285750">
              <a:buFont typeface="Arial" pitchFamily="34" charset="0"/>
              <a:buChar char="•"/>
              <a:defRPr/>
            </a:pPr>
            <a:endParaRPr lang="es-MX" sz="1000" dirty="0"/>
          </a:p>
          <a:p>
            <a:pPr marL="342900" indent="-342900">
              <a:buFont typeface="Arial" pitchFamily="34" charset="0"/>
              <a:buChar char="•"/>
              <a:defRPr/>
            </a:pPr>
            <a:r>
              <a:rPr lang="es-MX" dirty="0"/>
              <a:t>Seminario OEI Lectura y </a:t>
            </a:r>
            <a:r>
              <a:rPr lang="es-MX" dirty="0"/>
              <a:t> Bibliotecas </a:t>
            </a:r>
            <a:r>
              <a:rPr lang="es-MX" dirty="0"/>
              <a:t>Escolares. Septiembre de 2013. (Propuesta)</a:t>
            </a:r>
          </a:p>
          <a:p>
            <a:pPr marL="685800" lvl="1" indent="-285750">
              <a:buFont typeface="Arial" pitchFamily="34" charset="0"/>
              <a:buChar char="•"/>
              <a:defRPr/>
            </a:pPr>
            <a:endParaRPr lang="es-MX" sz="1000" dirty="0"/>
          </a:p>
          <a:p>
            <a:pPr marL="342900" indent="-342900">
              <a:buFont typeface="Arial" pitchFamily="34" charset="0"/>
              <a:buChar char="•"/>
              <a:defRPr/>
            </a:pPr>
            <a:r>
              <a:rPr lang="es-MX" dirty="0"/>
              <a:t>34 Congreso Internacional de IBBY. IBBY de México. 10 al 13 de septiembre de 2014. Ciudad de México.</a:t>
            </a:r>
          </a:p>
          <a:p>
            <a:pPr marL="400050" lvl="1">
              <a:defRPr/>
            </a:pPr>
            <a:r>
              <a:rPr lang="es-MX" dirty="0">
                <a:hlinkClick r:id="rId6"/>
              </a:rPr>
              <a:t>http://www.ibbycongress2014.org/</a:t>
            </a:r>
            <a:endParaRPr lang="es-MX" dirty="0"/>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7" cstate="print"/>
          <a:srcRect/>
          <a:stretch>
            <a:fillRect/>
          </a:stretch>
        </p:blipFill>
        <p:spPr bwMode="auto">
          <a:xfrm>
            <a:off x="3708400" y="6308725"/>
            <a:ext cx="1187450" cy="450850"/>
          </a:xfrm>
          <a:prstGeom prst="rect">
            <a:avLst/>
          </a:prstGeom>
          <a:noFill/>
          <a:ln w="9525">
            <a:noFill/>
            <a:miter lim="800000"/>
            <a:headEnd/>
            <a:tailEnd/>
          </a:ln>
        </p:spPr>
      </p:pic>
      <p:pic>
        <p:nvPicPr>
          <p:cNvPr id="13" name="3 Marcador de contenido" descr="jardín evidencias 111.JPG"/>
          <p:cNvPicPr/>
          <p:nvPr/>
        </p:nvPicPr>
        <p:blipFill>
          <a:blip r:embed="rId8" cstate="print"/>
          <a:srcRect l="25318" t="14739" r="13858" b="13564"/>
          <a:stretch>
            <a:fillRect/>
          </a:stretch>
        </p:blipFill>
        <p:spPr>
          <a:xfrm>
            <a:off x="107950" y="2420938"/>
            <a:ext cx="3779838" cy="3544887"/>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a:spLocks noChangeArrowheads="1"/>
          </p:cNvSpPr>
          <p:nvPr/>
        </p:nvSpPr>
        <p:spPr bwMode="auto">
          <a:xfrm>
            <a:off x="4067175" y="1116013"/>
            <a:ext cx="4897438" cy="4894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MS PGothic" pitchFamily="34" charset="-128"/>
              </a:defRPr>
            </a:lvl1pPr>
            <a:lvl2pPr eaLnBrk="0" hangingPunct="0">
              <a:defRPr>
                <a:solidFill>
                  <a:schemeClr val="tx1"/>
                </a:solidFill>
                <a:latin typeface="Calibri" pitchFamily="34" charset="0"/>
                <a:ea typeface="MS PGothic" pitchFamily="34" charset="-128"/>
              </a:defRPr>
            </a:lvl2pPr>
            <a:lvl3pPr marL="1143000" indent="-228600" eaLnBrk="0" hangingPunct="0">
              <a:defRPr>
                <a:solidFill>
                  <a:schemeClr val="tx1"/>
                </a:solidFill>
                <a:latin typeface="Calibri" pitchFamily="34" charset="0"/>
                <a:ea typeface="MS PGothic" pitchFamily="34" charset="-128"/>
              </a:defRPr>
            </a:lvl3pPr>
            <a:lvl4pPr marL="1600200" indent="-228600" eaLnBrk="0" hangingPunct="0">
              <a:defRPr>
                <a:solidFill>
                  <a:schemeClr val="tx1"/>
                </a:solidFill>
                <a:latin typeface="Calibri" pitchFamily="34" charset="0"/>
                <a:ea typeface="MS PGothic" pitchFamily="34" charset="-128"/>
              </a:defRPr>
            </a:lvl4pPr>
            <a:lvl5pPr marL="2057400" indent="-228600" eaLnBrk="0" hangingPunct="0">
              <a:defRPr>
                <a:solidFill>
                  <a:schemeClr val="tx1"/>
                </a:solidFill>
                <a:latin typeface="Calibri"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Calibri"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Calibri"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Calibri"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Calibri" pitchFamily="34" charset="0"/>
                <a:ea typeface="MS PGothic" pitchFamily="34" charset="-128"/>
              </a:defRPr>
            </a:lvl9pPr>
          </a:lstStyle>
          <a:p>
            <a:pPr algn="ctr" eaLnBrk="1" hangingPunct="1">
              <a:defRPr/>
            </a:pPr>
            <a:r>
              <a:rPr lang="es-MX" sz="2000" b="1" dirty="0" smtClean="0"/>
              <a:t>Componente 2</a:t>
            </a:r>
          </a:p>
          <a:p>
            <a:pPr algn="ctr" eaLnBrk="1" hangingPunct="1">
              <a:defRPr/>
            </a:pPr>
            <a:r>
              <a:rPr lang="es-MX" b="1" u="sng" dirty="0" smtClean="0"/>
              <a:t>Proceso de Selección de los Libros del Rincón 2013</a:t>
            </a:r>
          </a:p>
          <a:p>
            <a:pPr marL="285750" indent="-285750" algn="just" eaLnBrk="1" hangingPunct="1">
              <a:buFont typeface="Arial" pitchFamily="34" charset="0"/>
              <a:buChar char="•"/>
              <a:defRPr/>
            </a:pPr>
            <a:r>
              <a:rPr lang="es-MX" sz="1600" dirty="0" smtClean="0"/>
              <a:t>Capacitar a los integrantes del Comité de Selección y el Comité de Selección ampliado para llevar a cabo labores pedagógicas, de consulta y de gestión para la selección de acervos.</a:t>
            </a:r>
          </a:p>
          <a:p>
            <a:pPr marL="285750" indent="-285750" algn="just" eaLnBrk="1" hangingPunct="1">
              <a:buFont typeface="Arial" pitchFamily="34" charset="0"/>
              <a:buChar char="•"/>
              <a:defRPr/>
            </a:pPr>
            <a:r>
              <a:rPr lang="es-MX" sz="1600" dirty="0" smtClean="0"/>
              <a:t>Realizar consultas sobre intereses y necesidades lectoras (23 de septiembre-11 de octubre) deben considerar:</a:t>
            </a:r>
          </a:p>
          <a:p>
            <a:pPr marL="742950" lvl="1" indent="-285750" algn="just" eaLnBrk="1" hangingPunct="1">
              <a:buFont typeface="Wingdings" pitchFamily="2" charset="2"/>
              <a:buChar char="Ø"/>
              <a:defRPr/>
            </a:pPr>
            <a:r>
              <a:rPr lang="es-MX" sz="1600" dirty="0" smtClean="0"/>
              <a:t>Número de consultas a realizar (por región).</a:t>
            </a:r>
          </a:p>
          <a:p>
            <a:pPr marL="742950" lvl="1" indent="-285750" algn="just" eaLnBrk="1" hangingPunct="1">
              <a:buFont typeface="Wingdings" pitchFamily="2" charset="2"/>
              <a:buChar char="Ø"/>
              <a:defRPr/>
            </a:pPr>
            <a:r>
              <a:rPr lang="es-MX" sz="1600" dirty="0" smtClean="0"/>
              <a:t>Figuras educativas consultadas (estudiantes, docentes, padres de familia, directivos, etc.).</a:t>
            </a:r>
          </a:p>
          <a:p>
            <a:pPr marL="742950" lvl="1" indent="-285750" algn="just" eaLnBrk="1" hangingPunct="1">
              <a:buFont typeface="Wingdings" pitchFamily="2" charset="2"/>
              <a:buChar char="Ø"/>
              <a:defRPr/>
            </a:pPr>
            <a:r>
              <a:rPr lang="es-MX" sz="1600" dirty="0" smtClean="0"/>
              <a:t>Escuelas consultadas.</a:t>
            </a:r>
          </a:p>
          <a:p>
            <a:pPr marL="285750" indent="-285750" algn="just" eaLnBrk="1" hangingPunct="1">
              <a:buFont typeface="Arial" pitchFamily="34" charset="0"/>
              <a:buChar char="•"/>
              <a:defRPr/>
            </a:pPr>
            <a:r>
              <a:rPr lang="es-MX" sz="1600" dirty="0" smtClean="0"/>
              <a:t>Reunión Nacional de Selección de los Libros del Rincón (16 al 18 de octubre).</a:t>
            </a:r>
          </a:p>
          <a:p>
            <a:pPr marL="285750" indent="-285750" algn="just" eaLnBrk="1" hangingPunct="1">
              <a:buFont typeface="Arial" pitchFamily="34" charset="0"/>
              <a:buChar char="•"/>
              <a:defRPr/>
            </a:pPr>
            <a:r>
              <a:rPr lang="es-MX" sz="1600" dirty="0" smtClean="0"/>
              <a:t>Planear actividades de acompañamiento a la distribución de los acervos en las escuelas, especificando el número de escuela por región.</a:t>
            </a: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851275" y="6308725"/>
            <a:ext cx="1208088" cy="504825"/>
          </a:xfrm>
          <a:prstGeom prst="rect">
            <a:avLst/>
          </a:prstGeom>
          <a:noFill/>
          <a:ln w="9525">
            <a:noFill/>
            <a:miter lim="800000"/>
            <a:headEnd/>
            <a:tailEnd/>
          </a:ln>
        </p:spPr>
      </p:pic>
      <p:pic>
        <p:nvPicPr>
          <p:cNvPr id="13" name="Imagen 6" descr="D:\Documents and Settings\SERVIDOR\Escritorio\Nueva carpeta\Papás leyendo\100_0955.JPG"/>
          <p:cNvPicPr>
            <a:picLocks noChangeAspect="1" noChangeArrowheads="1"/>
          </p:cNvPicPr>
          <p:nvPr/>
        </p:nvPicPr>
        <p:blipFill>
          <a:blip r:embed="rId6" cstate="print"/>
          <a:srcRect/>
          <a:stretch>
            <a:fillRect/>
          </a:stretch>
        </p:blipFill>
        <p:spPr bwMode="auto">
          <a:xfrm>
            <a:off x="107950" y="2133600"/>
            <a:ext cx="3917950" cy="317500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4211638" y="1412875"/>
            <a:ext cx="4752975" cy="4801314"/>
          </a:xfrm>
          <a:prstGeom prst="rect">
            <a:avLst/>
          </a:prstGeom>
          <a:noFill/>
        </p:spPr>
        <p:txBody>
          <a:bodyPr>
            <a:spAutoFit/>
          </a:bodyPr>
          <a:lstStyle/>
          <a:p>
            <a:pPr algn="ctr">
              <a:defRPr/>
            </a:pPr>
            <a:r>
              <a:rPr lang="es-MX" sz="2400" b="1" dirty="0"/>
              <a:t>Objetivo</a:t>
            </a:r>
          </a:p>
          <a:p>
            <a:pPr algn="just">
              <a:defRPr/>
            </a:pPr>
            <a:r>
              <a:rPr lang="es-MX" sz="2400" dirty="0" smtClean="0"/>
              <a:t>Contribuir </a:t>
            </a:r>
            <a:r>
              <a:rPr lang="es-MX" sz="2400" dirty="0"/>
              <a:t>a que los estudiantes que cursan la educación básica se formen como usuarios plenos de la cultura escrita, mediante el acceso a materiales de calidad, impresos o en soporte multimedia, como recursos didácticos integrados en la biblioteca escolar y de aula, que apoyen el aprendizaje escolar y fortalezcan las </a:t>
            </a:r>
            <a:r>
              <a:rPr lang="es-MX" sz="2400" dirty="0"/>
              <a:t>prácticas </a:t>
            </a:r>
            <a:r>
              <a:rPr lang="es-MX" sz="2400" dirty="0"/>
              <a:t>docentes de lectura y escritura, dentro y fuera del aula. </a:t>
            </a:r>
            <a:endParaRPr lang="es-MX" sz="2400" dirty="0"/>
          </a:p>
          <a:p>
            <a:pPr>
              <a:defRPr/>
            </a:pPr>
            <a:endParaRPr lang="es-ES"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Nacional de Lectura y Escritura</a:t>
            </a:r>
          </a:p>
        </p:txBody>
      </p:sp>
      <p:pic>
        <p:nvPicPr>
          <p:cNvPr id="12" name="Picture 4"/>
          <p:cNvPicPr>
            <a:picLocks noChangeAspect="1" noChangeArrowheads="1"/>
          </p:cNvPicPr>
          <p:nvPr/>
        </p:nvPicPr>
        <p:blipFill>
          <a:blip r:embed="rId5" cstate="print"/>
          <a:srcRect/>
          <a:stretch>
            <a:fillRect/>
          </a:stretch>
        </p:blipFill>
        <p:spPr bwMode="auto">
          <a:xfrm>
            <a:off x="179388" y="2403475"/>
            <a:ext cx="3959225" cy="2970213"/>
          </a:xfrm>
          <a:prstGeom prst="rect">
            <a:avLst/>
          </a:prstGeom>
          <a:noFill/>
          <a:ln w="9525">
            <a:noFill/>
            <a:miter lim="800000"/>
            <a:headEnd/>
            <a:tailEnd/>
          </a:ln>
        </p:spPr>
      </p:pic>
      <p:pic>
        <p:nvPicPr>
          <p:cNvPr id="13" name="10 Imagen"/>
          <p:cNvPicPr>
            <a:picLocks noChangeAspect="1" noChangeArrowheads="1"/>
          </p:cNvPicPr>
          <p:nvPr/>
        </p:nvPicPr>
        <p:blipFill>
          <a:blip r:embed="rId6" cstate="print"/>
          <a:srcRect/>
          <a:stretch>
            <a:fillRect/>
          </a:stretch>
        </p:blipFill>
        <p:spPr bwMode="auto">
          <a:xfrm>
            <a:off x="3071813" y="752475"/>
            <a:ext cx="1716087" cy="811213"/>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4356100" y="1268413"/>
            <a:ext cx="4608513" cy="4554537"/>
          </a:xfrm>
          <a:prstGeom prst="rect">
            <a:avLst/>
          </a:prstGeom>
          <a:noFill/>
        </p:spPr>
        <p:txBody>
          <a:bodyPr>
            <a:spAutoFit/>
          </a:bodyPr>
          <a:lstStyle/>
          <a:p>
            <a:pPr algn="ctr">
              <a:defRPr/>
            </a:pPr>
            <a:r>
              <a:rPr lang="es-MX" sz="2000" b="1" dirty="0"/>
              <a:t>Componente 3</a:t>
            </a:r>
          </a:p>
          <a:p>
            <a:pPr marL="342900" indent="-342900">
              <a:buFont typeface="Arial" pitchFamily="34" charset="0"/>
              <a:buChar char="•"/>
              <a:defRPr/>
            </a:pPr>
            <a:r>
              <a:rPr lang="es-MX" dirty="0"/>
              <a:t>Generación y difusión de la información del PNLE 2013.</a:t>
            </a:r>
          </a:p>
          <a:p>
            <a:pPr marL="342900" indent="-342900" algn="just">
              <a:buFont typeface="Arial" pitchFamily="34" charset="0"/>
              <a:buChar char="•"/>
              <a:defRPr/>
            </a:pPr>
            <a:r>
              <a:rPr lang="es-MX" dirty="0"/>
              <a:t>Generar información diagnóstica sobre la situación de las escuelas focalizadas y de las bibliotecas escolares al inicio y al final del ciclo escolar.</a:t>
            </a:r>
          </a:p>
          <a:p>
            <a:pPr marL="342900" indent="-342900" algn="just">
              <a:buFont typeface="Arial" pitchFamily="34" charset="0"/>
              <a:buChar char="•"/>
              <a:defRPr/>
            </a:pPr>
            <a:r>
              <a:rPr lang="es-MX" dirty="0"/>
              <a:t>Dar seguimiento y evaluar el impacto de los proyectos realizados, en al menos una muestra del 10 % de las ETC focalizadas.</a:t>
            </a:r>
          </a:p>
          <a:p>
            <a:pPr marL="342900" indent="-342900" algn="just">
              <a:buFont typeface="Arial" pitchFamily="34" charset="0"/>
              <a:buChar char="•"/>
              <a:defRPr/>
            </a:pPr>
            <a:r>
              <a:rPr lang="es-MX" dirty="0"/>
              <a:t>Realizar estudios o investigaciones para obtener información sobre: el uso de los acervos de bibliotecas escolares y de aula y su impacto en el desarrollo de la competencia lectora y escritora en alumnos de educación básica.</a:t>
            </a: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786188" y="6308725"/>
            <a:ext cx="1146175" cy="504825"/>
          </a:xfrm>
          <a:prstGeom prst="rect">
            <a:avLst/>
          </a:prstGeom>
          <a:noFill/>
          <a:ln w="9525">
            <a:noFill/>
            <a:miter lim="800000"/>
            <a:headEnd/>
            <a:tailEnd/>
          </a:ln>
        </p:spPr>
      </p:pic>
      <p:pic>
        <p:nvPicPr>
          <p:cNvPr id="13" name="Picture 2" descr="F:\DCIM\100KC122\100_0954.JPG"/>
          <p:cNvPicPr>
            <a:picLocks noChangeAspect="1" noChangeArrowheads="1"/>
          </p:cNvPicPr>
          <p:nvPr/>
        </p:nvPicPr>
        <p:blipFill>
          <a:blip r:embed="rId6" cstate="print"/>
          <a:srcRect/>
          <a:stretch>
            <a:fillRect/>
          </a:stretch>
        </p:blipFill>
        <p:spPr bwMode="auto">
          <a:xfrm>
            <a:off x="166688" y="1700213"/>
            <a:ext cx="3771900" cy="3132137"/>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4140200" y="1268413"/>
            <a:ext cx="4824413" cy="4278312"/>
          </a:xfrm>
          <a:prstGeom prst="rect">
            <a:avLst/>
          </a:prstGeom>
          <a:noFill/>
        </p:spPr>
        <p:txBody>
          <a:bodyPr>
            <a:spAutoFit/>
          </a:bodyPr>
          <a:lstStyle/>
          <a:p>
            <a:pPr algn="ctr">
              <a:defRPr/>
            </a:pPr>
            <a:r>
              <a:rPr lang="es-MX" sz="2000" b="1" dirty="0"/>
              <a:t>Componente 3</a:t>
            </a:r>
          </a:p>
          <a:p>
            <a:pPr marL="342900" indent="-342900" algn="just">
              <a:buFont typeface="Arial" pitchFamily="34" charset="0"/>
              <a:buChar char="•"/>
              <a:defRPr/>
            </a:pPr>
            <a:r>
              <a:rPr lang="es-MX" dirty="0"/>
              <a:t>Realizar investigaciones para verificar el mejoramiento de las prácticas pedagógicas de los docentes, con apoyo de los acervos y recursos de la biblioteca de la escuela.</a:t>
            </a:r>
          </a:p>
          <a:p>
            <a:pPr marL="342900" indent="-342900" algn="just">
              <a:buFont typeface="Arial" pitchFamily="34" charset="0"/>
              <a:buChar char="•"/>
              <a:defRPr/>
            </a:pPr>
            <a:r>
              <a:rPr lang="es-MX" dirty="0"/>
              <a:t>Evaluación Nacional en 13 entidades para obtener información sobre el uso de las bibliotecas escolares y de aula y de su impacto en el aprendizaje. Entidades que deberán considerar un porcentaje aproximado del 10 % de su </a:t>
            </a:r>
            <a:r>
              <a:rPr lang="es-MX" dirty="0"/>
              <a:t>presupuesto </a:t>
            </a:r>
            <a:r>
              <a:rPr lang="es-MX" dirty="0"/>
              <a:t>para realizar esta evaluación: Chiapas, Distrito Federal, Durango, Guanajuato, Guerrero, Jalisco, México, Michoacán, Nuevo León, Oaxaca, </a:t>
            </a:r>
            <a:r>
              <a:rPr lang="es-MX" dirty="0"/>
              <a:t>Puebla, Sinaloa </a:t>
            </a:r>
            <a:r>
              <a:rPr lang="es-MX" dirty="0"/>
              <a:t>y Veracruz.</a:t>
            </a: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857625" y="6308725"/>
            <a:ext cx="1001713" cy="504825"/>
          </a:xfrm>
          <a:prstGeom prst="rect">
            <a:avLst/>
          </a:prstGeom>
          <a:noFill/>
          <a:ln w="9525">
            <a:noFill/>
            <a:miter lim="800000"/>
            <a:headEnd/>
            <a:tailEnd/>
          </a:ln>
        </p:spPr>
      </p:pic>
      <p:pic>
        <p:nvPicPr>
          <p:cNvPr id="13" name="4 Marcador de contenido"/>
          <p:cNvPicPr>
            <a:picLocks noGrp="1" noChangeAspect="1"/>
          </p:cNvPicPr>
          <p:nvPr>
            <p:ph sz="half" idx="1"/>
          </p:nvPr>
        </p:nvPicPr>
        <p:blipFill>
          <a:blip r:embed="rId6" cstate="print"/>
          <a:srcRect/>
          <a:stretch>
            <a:fillRect/>
          </a:stretch>
        </p:blipFill>
        <p:spPr>
          <a:xfrm>
            <a:off x="196850" y="1625600"/>
            <a:ext cx="3654425" cy="4106863"/>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a:spLocks noChangeArrowheads="1"/>
          </p:cNvSpPr>
          <p:nvPr/>
        </p:nvSpPr>
        <p:spPr bwMode="auto">
          <a:xfrm>
            <a:off x="4211835" y="908720"/>
            <a:ext cx="4824661" cy="5262979"/>
          </a:xfrm>
          <a:prstGeom prst="rect">
            <a:avLst/>
          </a:prstGeom>
          <a:noFill/>
          <a:ln w="9525">
            <a:noFill/>
            <a:miter lim="800000"/>
            <a:headEnd/>
            <a:tailEnd/>
          </a:ln>
        </p:spPr>
        <p:txBody>
          <a:bodyPr wrap="square">
            <a:spAutoFit/>
          </a:bodyPr>
          <a:lstStyle/>
          <a:p>
            <a:pPr algn="ctr"/>
            <a:r>
              <a:rPr lang="es-MX" sz="2800" b="1" dirty="0"/>
              <a:t>Componente 3</a:t>
            </a:r>
          </a:p>
          <a:p>
            <a:r>
              <a:rPr lang="es-MX" sz="2800" b="1" dirty="0"/>
              <a:t>Difusión de la información del PNLE 2013.</a:t>
            </a:r>
          </a:p>
          <a:p>
            <a:pPr algn="ctr"/>
            <a:endParaRPr lang="es-MX" sz="2800" b="1" i="1" dirty="0"/>
          </a:p>
          <a:p>
            <a:pPr algn="ctr"/>
            <a:r>
              <a:rPr lang="es-MX" sz="2800" b="1" i="1" dirty="0"/>
              <a:t>En la escuela todos somos lectores y escritores</a:t>
            </a:r>
          </a:p>
          <a:p>
            <a:pPr algn="just"/>
            <a:endParaRPr lang="es-MX" sz="2800" dirty="0"/>
          </a:p>
          <a:p>
            <a:pPr algn="just"/>
            <a:r>
              <a:rPr lang="es-MX" sz="2800" dirty="0"/>
              <a:t>Desarrollar acciones de difusión y comunicación social a través de los medios disponibles, impresos y electrónicos.</a:t>
            </a:r>
          </a:p>
          <a:p>
            <a:endParaRPr lang="es-MX" sz="2800" dirty="0"/>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Estatales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856038" y="6238875"/>
            <a:ext cx="1076325" cy="574675"/>
          </a:xfrm>
          <a:prstGeom prst="rect">
            <a:avLst/>
          </a:prstGeom>
          <a:noFill/>
          <a:ln w="9525">
            <a:noFill/>
            <a:miter lim="800000"/>
            <a:headEnd/>
            <a:tailEnd/>
          </a:ln>
        </p:spPr>
      </p:pic>
      <p:pic>
        <p:nvPicPr>
          <p:cNvPr id="13" name="Picture 4" descr="E:\FOTOS EXPOSICION\31082012578.jpg"/>
          <p:cNvPicPr>
            <a:picLocks noChangeAspect="1" noChangeArrowheads="1"/>
          </p:cNvPicPr>
          <p:nvPr/>
        </p:nvPicPr>
        <p:blipFill>
          <a:blip r:embed="rId6" cstate="print"/>
          <a:srcRect/>
          <a:stretch>
            <a:fillRect/>
          </a:stretch>
        </p:blipFill>
        <p:spPr bwMode="auto">
          <a:xfrm>
            <a:off x="250825" y="1673225"/>
            <a:ext cx="3949700" cy="3916363"/>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a:spLocks noChangeArrowheads="1"/>
          </p:cNvSpPr>
          <p:nvPr/>
        </p:nvSpPr>
        <p:spPr bwMode="auto">
          <a:xfrm>
            <a:off x="3646488" y="5067300"/>
            <a:ext cx="5318125" cy="954088"/>
          </a:xfrm>
          <a:prstGeom prst="rect">
            <a:avLst/>
          </a:prstGeom>
          <a:noFill/>
          <a:ln w="9525">
            <a:noFill/>
            <a:miter lim="800000"/>
            <a:headEnd/>
            <a:tailEnd/>
          </a:ln>
        </p:spPr>
        <p:txBody>
          <a:bodyPr>
            <a:spAutoFit/>
          </a:bodyPr>
          <a:lstStyle/>
          <a:p>
            <a:pPr algn="ctr"/>
            <a:r>
              <a:rPr lang="es-MX" sz="3200" b="1"/>
              <a:t>Gracias</a:t>
            </a:r>
          </a:p>
          <a:p>
            <a:pPr algn="ctr"/>
            <a:r>
              <a:rPr lang="es-MX" sz="2400"/>
              <a:t>http://www.lectura.dgmie.sep.gob.mx/</a:t>
            </a: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Nacional de Lectura y Escritura</a:t>
            </a:r>
          </a:p>
        </p:txBody>
      </p:sp>
      <p:pic>
        <p:nvPicPr>
          <p:cNvPr id="12" name="9 Imagen"/>
          <p:cNvPicPr>
            <a:picLocks noChangeAspect="1" noChangeArrowheads="1"/>
          </p:cNvPicPr>
          <p:nvPr/>
        </p:nvPicPr>
        <p:blipFill>
          <a:blip r:embed="rId5" cstate="print"/>
          <a:srcRect/>
          <a:stretch>
            <a:fillRect/>
          </a:stretch>
        </p:blipFill>
        <p:spPr bwMode="auto">
          <a:xfrm>
            <a:off x="812800" y="2205038"/>
            <a:ext cx="2517775" cy="1511300"/>
          </a:xfrm>
          <a:prstGeom prst="rect">
            <a:avLst/>
          </a:prstGeom>
          <a:noFill/>
          <a:ln w="9525">
            <a:noFill/>
            <a:miter lim="800000"/>
            <a:headEnd/>
            <a:tailEnd/>
          </a:ln>
        </p:spPr>
      </p:pic>
      <p:pic>
        <p:nvPicPr>
          <p:cNvPr id="13" name="Picture 3" descr="C:\Users\CONCHIS\Desktop\Fotos\P30-08-12_12.14[01].jpg"/>
          <p:cNvPicPr>
            <a:picLocks noChangeAspect="1" noChangeArrowheads="1"/>
          </p:cNvPicPr>
          <p:nvPr/>
        </p:nvPicPr>
        <p:blipFill>
          <a:blip r:embed="rId6" cstate="print"/>
          <a:stretch>
            <a:fillRect/>
          </a:stretch>
        </p:blipFill>
        <p:spPr bwMode="auto">
          <a:xfrm>
            <a:off x="3851920" y="844549"/>
            <a:ext cx="4803607" cy="4302513"/>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779838" y="1412875"/>
            <a:ext cx="5184775" cy="4554538"/>
          </a:xfrm>
          <a:prstGeom prst="rect">
            <a:avLst/>
          </a:prstGeom>
          <a:noFill/>
        </p:spPr>
        <p:txBody>
          <a:bodyPr>
            <a:spAutoFit/>
          </a:bodyPr>
          <a:lstStyle/>
          <a:p>
            <a:pPr algn="ctr">
              <a:defRPr/>
            </a:pPr>
            <a:r>
              <a:rPr lang="es-MX" sz="2000" b="1" dirty="0"/>
              <a:t>5 líneas estratégicas</a:t>
            </a:r>
          </a:p>
          <a:p>
            <a:pPr marL="285750" indent="-285750" algn="just">
              <a:buFont typeface="Arial" pitchFamily="34" charset="0"/>
              <a:buChar char="•"/>
              <a:defRPr/>
            </a:pPr>
            <a:r>
              <a:rPr lang="es-MX" dirty="0"/>
              <a:t>Fortalecimiento curricular y mejoramiento de las prácticas de enseñanza.</a:t>
            </a:r>
          </a:p>
          <a:p>
            <a:pPr marL="285750" indent="-285750" algn="just">
              <a:buFont typeface="Arial" pitchFamily="34" charset="0"/>
              <a:buChar char="•"/>
              <a:defRPr/>
            </a:pPr>
            <a:r>
              <a:rPr lang="es-MX" dirty="0"/>
              <a:t>Fortalecimiento de bibliotecas y acervos bibliográficos en las escuelas de educación básica.</a:t>
            </a:r>
          </a:p>
          <a:p>
            <a:pPr marL="285750" indent="-285750" algn="just">
              <a:buFont typeface="Arial" pitchFamily="34" charset="0"/>
              <a:buChar char="•"/>
              <a:defRPr/>
            </a:pPr>
            <a:r>
              <a:rPr lang="es-MX" dirty="0"/>
              <a:t>Formación continua y actualización de recursos humanos para la formación de lectores, </a:t>
            </a:r>
            <a:r>
              <a:rPr lang="es-MX" b="1" i="1" dirty="0"/>
              <a:t>con un énfasis especial en la figura del supervisor escolar.</a:t>
            </a:r>
            <a:endParaRPr lang="es-MX" b="1" dirty="0"/>
          </a:p>
          <a:p>
            <a:pPr marL="285750" indent="-285750" algn="just">
              <a:buFont typeface="Arial" pitchFamily="34" charset="0"/>
              <a:buChar char="•"/>
              <a:defRPr/>
            </a:pPr>
            <a:r>
              <a:rPr lang="es-MX" dirty="0"/>
              <a:t>Generación y difusión de información sobre conductas lectoras</a:t>
            </a:r>
            <a:r>
              <a:rPr lang="es-MX" b="1" dirty="0"/>
              <a:t>, </a:t>
            </a:r>
            <a:r>
              <a:rPr lang="es-MX" b="1" i="1" dirty="0"/>
              <a:t>uso de materiales y libros en la escuela, así como su incidencia en el aprendizaje</a:t>
            </a:r>
            <a:r>
              <a:rPr lang="es-MX" i="1" dirty="0"/>
              <a:t>.</a:t>
            </a:r>
            <a:endParaRPr lang="es-MX" dirty="0"/>
          </a:p>
          <a:p>
            <a:pPr marL="285750" indent="-285750" algn="just">
              <a:buFont typeface="Arial" pitchFamily="34" charset="0"/>
              <a:buChar char="•"/>
              <a:defRPr/>
            </a:pPr>
            <a:r>
              <a:rPr lang="es-MX" b="1" i="1" dirty="0"/>
              <a:t>Movilización social en favor de la cultura escrita</a:t>
            </a:r>
            <a:r>
              <a:rPr lang="es-MX" b="1" dirty="0"/>
              <a:t> </a:t>
            </a:r>
            <a:r>
              <a:rPr lang="es-MX" dirty="0"/>
              <a:t>en la escuela y fuera de ella, para la participación de la comunidad escolar y de la sociedad.</a:t>
            </a:r>
          </a:p>
        </p:txBody>
      </p:sp>
      <p:sp>
        <p:nvSpPr>
          <p:cNvPr id="11" name="CuadroTexto 3"/>
          <p:cNvSpPr txBox="1">
            <a:spLocks noChangeArrowheads="1"/>
          </p:cNvSpPr>
          <p:nvPr/>
        </p:nvSpPr>
        <p:spPr bwMode="auto">
          <a:xfrm>
            <a:off x="1187450" y="260350"/>
            <a:ext cx="5472113" cy="461963"/>
          </a:xfrm>
          <a:prstGeom prst="rect">
            <a:avLst/>
          </a:prstGeom>
          <a:noFill/>
          <a:ln w="9525">
            <a:noFill/>
            <a:miter lim="800000"/>
            <a:headEnd/>
            <a:tailEnd/>
          </a:ln>
        </p:spPr>
        <p:txBody>
          <a:bodyPr>
            <a:spAutoFit/>
          </a:bodyPr>
          <a:lstStyle/>
          <a:p>
            <a:r>
              <a:rPr lang="es-ES" sz="2400" b="1">
                <a:solidFill>
                  <a:srgbClr val="800000"/>
                </a:solidFill>
              </a:rPr>
              <a:t>Programa Nacional de Lectura y Escritura</a:t>
            </a:r>
          </a:p>
        </p:txBody>
      </p:sp>
      <p:pic>
        <p:nvPicPr>
          <p:cNvPr id="12" name="Picture 2" descr="F:\EST 72 FOTOS Y PROYECTO\100.JPG"/>
          <p:cNvPicPr>
            <a:picLocks noChangeAspect="1" noChangeArrowheads="1"/>
          </p:cNvPicPr>
          <p:nvPr/>
        </p:nvPicPr>
        <p:blipFill>
          <a:blip r:embed="rId5" cstate="print"/>
          <a:srcRect/>
          <a:stretch>
            <a:fillRect/>
          </a:stretch>
        </p:blipFill>
        <p:spPr bwMode="auto">
          <a:xfrm>
            <a:off x="26988" y="2563813"/>
            <a:ext cx="3752850" cy="3313112"/>
          </a:xfrm>
          <a:prstGeom prst="rect">
            <a:avLst/>
          </a:prstGeom>
          <a:noFill/>
          <a:ln w="9525">
            <a:noFill/>
            <a:miter lim="800000"/>
            <a:headEnd/>
            <a:tailEnd/>
          </a:ln>
        </p:spPr>
      </p:pic>
      <p:pic>
        <p:nvPicPr>
          <p:cNvPr id="13" name="10 Imagen"/>
          <p:cNvPicPr>
            <a:picLocks noChangeAspect="1" noChangeArrowheads="1"/>
          </p:cNvPicPr>
          <p:nvPr/>
        </p:nvPicPr>
        <p:blipFill>
          <a:blip r:embed="rId6" cstate="print"/>
          <a:srcRect/>
          <a:stretch>
            <a:fillRect/>
          </a:stretch>
        </p:blipFill>
        <p:spPr bwMode="auto">
          <a:xfrm>
            <a:off x="3065463" y="746125"/>
            <a:ext cx="1716087" cy="811213"/>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635771" y="908720"/>
            <a:ext cx="5400725" cy="5601533"/>
          </a:xfrm>
          <a:prstGeom prst="rect">
            <a:avLst/>
          </a:prstGeom>
          <a:noFill/>
        </p:spPr>
        <p:txBody>
          <a:bodyPr wrap="square">
            <a:spAutoFit/>
          </a:bodyPr>
          <a:lstStyle/>
          <a:p>
            <a:pPr algn="ctr">
              <a:defRPr/>
            </a:pPr>
            <a:r>
              <a:rPr lang="es-MX" sz="2000" b="1" dirty="0"/>
              <a:t>Metas</a:t>
            </a:r>
          </a:p>
          <a:p>
            <a:pPr marL="285750" indent="-285750" algn="just">
              <a:buFont typeface="Arial" pitchFamily="34" charset="0"/>
              <a:buChar char="•"/>
              <a:defRPr/>
            </a:pPr>
            <a:r>
              <a:rPr lang="es-MX" sz="2000" dirty="0"/>
              <a:t>Contribuir al aprendizaje de los alumnos y a su formación como usuarios plenos de la cultura escrita. (Que se reflejen en mejores resultados y en el logro de las Metas Estatales establecidas, considerando los 5 indicadores relacionados con la equidad y la calidad educativa (logro educativo Enlace, cobertura por nivel y modalidad educativa, aprobación, deserción y rezago).</a:t>
            </a:r>
          </a:p>
          <a:p>
            <a:pPr marL="285750" indent="-285750" algn="just">
              <a:buFont typeface="Arial" pitchFamily="34" charset="0"/>
              <a:buChar char="•"/>
              <a:defRPr/>
            </a:pPr>
            <a:r>
              <a:rPr lang="es-MX" sz="2000" dirty="0"/>
              <a:t>Instalar y ofrecer los servicios de la biblioteca escolar y de aula de manera permanente en las escuelas de educación básica, como centro de recursos que integre los acervos y materiales, impresos y multimedia, para garantizar a la comunidad escolar el acceso a la información y al </a:t>
            </a:r>
            <a:r>
              <a:rPr lang="es-MX" sz="2000" dirty="0"/>
              <a:t>conocimiento. </a:t>
            </a:r>
            <a:endParaRPr lang="es-MX" sz="2000" dirty="0"/>
          </a:p>
          <a:p>
            <a:pPr>
              <a:defRPr/>
            </a:pPr>
            <a:endParaRPr lang="es-ES"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1187450" y="116632"/>
            <a:ext cx="5400675" cy="461963"/>
          </a:xfrm>
          <a:prstGeom prst="rect">
            <a:avLst/>
          </a:prstGeom>
          <a:noFill/>
          <a:ln w="9525">
            <a:noFill/>
            <a:miter lim="800000"/>
            <a:headEnd/>
            <a:tailEnd/>
          </a:ln>
        </p:spPr>
        <p:txBody>
          <a:bodyPr>
            <a:spAutoFit/>
          </a:bodyPr>
          <a:lstStyle/>
          <a:p>
            <a:r>
              <a:rPr lang="es-ES" sz="2400" b="1" dirty="0">
                <a:solidFill>
                  <a:srgbClr val="800000"/>
                </a:solidFill>
              </a:rPr>
              <a:t>Programa Nacional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028950" y="476672"/>
            <a:ext cx="1717675" cy="811212"/>
          </a:xfrm>
          <a:prstGeom prst="rect">
            <a:avLst/>
          </a:prstGeom>
          <a:noFill/>
          <a:ln w="9525">
            <a:noFill/>
            <a:miter lim="800000"/>
            <a:headEnd/>
            <a:tailEnd/>
          </a:ln>
        </p:spPr>
      </p:pic>
      <p:pic>
        <p:nvPicPr>
          <p:cNvPr id="13" name="Imagen 4"/>
          <p:cNvPicPr>
            <a:picLocks noChangeAspect="1"/>
          </p:cNvPicPr>
          <p:nvPr/>
        </p:nvPicPr>
        <p:blipFill>
          <a:blip r:embed="rId6" cstate="print"/>
          <a:srcRect/>
          <a:stretch>
            <a:fillRect/>
          </a:stretch>
        </p:blipFill>
        <p:spPr bwMode="auto">
          <a:xfrm>
            <a:off x="0" y="2132856"/>
            <a:ext cx="3917578" cy="316706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635375" y="1404938"/>
            <a:ext cx="5329238" cy="4832350"/>
          </a:xfrm>
          <a:prstGeom prst="rect">
            <a:avLst/>
          </a:prstGeom>
          <a:noFill/>
        </p:spPr>
        <p:txBody>
          <a:bodyPr>
            <a:spAutoFit/>
          </a:bodyPr>
          <a:lstStyle/>
          <a:p>
            <a:pPr algn="ctr">
              <a:defRPr/>
            </a:pPr>
            <a:r>
              <a:rPr lang="es-MX" sz="2000" b="1" dirty="0"/>
              <a:t>Metas</a:t>
            </a:r>
          </a:p>
          <a:p>
            <a:pPr marL="285750" indent="-285750" algn="just">
              <a:buFont typeface="Arial" pitchFamily="34" charset="0"/>
              <a:buChar char="•"/>
              <a:defRPr/>
            </a:pPr>
            <a:r>
              <a:rPr lang="es-MX" dirty="0"/>
              <a:t>Lograr la accesibilidad de los acervos y recursos, impresos y multimedia, en las escuelas de educación básica, como un derecho universal de los niños y jóvenes que cursan la educación básica.</a:t>
            </a:r>
          </a:p>
          <a:p>
            <a:pPr marL="285750" indent="-285750" algn="just">
              <a:buFont typeface="Arial" pitchFamily="34" charset="0"/>
              <a:buChar char="•"/>
              <a:defRPr/>
            </a:pPr>
            <a:r>
              <a:rPr lang="es-MX" dirty="0"/>
              <a:t>Mejorar las prácticas docentes mediante estrategias que desarrollen la cultura escrita, dentro y fuera del aula, que incida en favor del desempeño académico de los alumnos y contribuya a disminuir el rezago y el abandono escolar.</a:t>
            </a:r>
          </a:p>
          <a:p>
            <a:pPr marL="285750" indent="-285750" algn="just">
              <a:buFont typeface="Arial" pitchFamily="34" charset="0"/>
              <a:buChar char="•"/>
              <a:defRPr/>
            </a:pPr>
            <a:r>
              <a:rPr lang="es-MX" dirty="0"/>
              <a:t>Desarrollar y fortalecer estrategias didácticas de lectura y escritura que integren los acervos y recursos de la biblioteca escolar y de aula, vinculadas con la planeación docente, dentro y fuera del aula, que favorezcan su participación en diversas prácticas lectora y escritoras.</a:t>
            </a:r>
          </a:p>
          <a:p>
            <a:pPr>
              <a:defRPr/>
            </a:pPr>
            <a:endParaRPr lang="es-ES"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Nacional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071813" y="692150"/>
            <a:ext cx="1716087" cy="811213"/>
          </a:xfrm>
          <a:prstGeom prst="rect">
            <a:avLst/>
          </a:prstGeom>
          <a:noFill/>
          <a:ln w="9525">
            <a:noFill/>
            <a:miter lim="800000"/>
            <a:headEnd/>
            <a:tailEnd/>
          </a:ln>
        </p:spPr>
      </p:pic>
      <p:pic>
        <p:nvPicPr>
          <p:cNvPr id="13" name="Imagen 1"/>
          <p:cNvPicPr>
            <a:picLocks noChangeAspect="1"/>
          </p:cNvPicPr>
          <p:nvPr/>
        </p:nvPicPr>
        <p:blipFill>
          <a:blip r:embed="rId6" cstate="print"/>
          <a:srcRect/>
          <a:stretch>
            <a:fillRect/>
          </a:stretch>
        </p:blipFill>
        <p:spPr bwMode="auto">
          <a:xfrm>
            <a:off x="152027" y="2343150"/>
            <a:ext cx="3771901" cy="2741613"/>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71883"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940996"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540196"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156771"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2843658" y="1412875"/>
            <a:ext cx="6192838" cy="4648200"/>
          </a:xfrm>
          <a:prstGeom prst="rect">
            <a:avLst/>
          </a:prstGeom>
          <a:noFill/>
        </p:spPr>
        <p:txBody>
          <a:bodyPr>
            <a:spAutoFit/>
          </a:bodyPr>
          <a:lstStyle/>
          <a:p>
            <a:pPr marL="0" lvl="1" algn="ctr">
              <a:defRPr/>
            </a:pPr>
            <a:r>
              <a:rPr lang="es-MX" sz="2000" b="1" dirty="0"/>
              <a:t>Meta Nacional No. III</a:t>
            </a:r>
          </a:p>
          <a:p>
            <a:pPr algn="ctr">
              <a:defRPr/>
            </a:pPr>
            <a:r>
              <a:rPr lang="es-MX" sz="2000" b="1" dirty="0"/>
              <a:t>Indicadores de Resultados</a:t>
            </a:r>
          </a:p>
          <a:p>
            <a:pPr algn="just">
              <a:defRPr/>
            </a:pPr>
            <a:r>
              <a:rPr lang="es-MX" sz="1600" dirty="0"/>
              <a:t>En el marco del Sistema de Evaluación del Desempeño, las dependencias y entidades de la Administración Pública Federal darán seguimiento, con base en indicadores, a los resultados de sus acciones en relación con el </a:t>
            </a:r>
            <a:r>
              <a:rPr lang="es-MX" sz="1600" b="1" i="1" dirty="0"/>
              <a:t>Plan Nacional de Desarrollo 2013-2018 </a:t>
            </a:r>
            <a:r>
              <a:rPr lang="es-MX" sz="1600" dirty="0"/>
              <a:t>y con los  Programas a su cargo.</a:t>
            </a:r>
            <a:endParaRPr lang="es-MX" sz="1600" b="1" dirty="0"/>
          </a:p>
          <a:p>
            <a:pPr algn="just">
              <a:defRPr/>
            </a:pPr>
            <a:r>
              <a:rPr lang="es-MX" sz="1600" dirty="0"/>
              <a:t>En relación con temas educativos se eligieron indicadores que servirán para medir la mejora en la calidad de la educación, a través de evaluaciones realizadas directamente a los estudiantes en las aulas y de indicadores para evaluar otros aspectos relacionados con la educación.</a:t>
            </a:r>
          </a:p>
          <a:p>
            <a:pPr marL="400050" lvl="1">
              <a:defRPr/>
            </a:pPr>
            <a:r>
              <a:rPr lang="es-MX" sz="1600" b="1" dirty="0"/>
              <a:t>Indicador VII.3.1. Prueba ENLACE</a:t>
            </a:r>
          </a:p>
          <a:p>
            <a:pPr algn="just">
              <a:defRPr/>
            </a:pPr>
            <a:r>
              <a:rPr lang="es-MX" sz="1600" b="1" dirty="0"/>
              <a:t>Indicador: </a:t>
            </a:r>
            <a:r>
              <a:rPr lang="es-MX" sz="1600" dirty="0"/>
              <a:t>Evaluación Nacional del Logro Académico en Centros Escolares.</a:t>
            </a:r>
          </a:p>
          <a:p>
            <a:pPr algn="just">
              <a:defRPr/>
            </a:pPr>
            <a:r>
              <a:rPr lang="es-MX" sz="1600" b="1" dirty="0"/>
              <a:t>Descripción general: </a:t>
            </a:r>
            <a:r>
              <a:rPr lang="es-MX" sz="1600" dirty="0"/>
              <a:t>La aplicación de la Prueba ENLACE permite reunir información para identificar los aprendizajes que los alumnos han construido con el apoyo de los docentes, lo mismo que para detectar aquellos que se les dificultan. Esta información es útil en tres niveles: el del aula, el del centro escolar y el de las áreas educativas.</a:t>
            </a:r>
          </a:p>
        </p:txBody>
      </p:sp>
      <p:sp>
        <p:nvSpPr>
          <p:cNvPr id="11" name="CuadroTexto 3"/>
          <p:cNvSpPr txBox="1">
            <a:spLocks noChangeArrowheads="1"/>
          </p:cNvSpPr>
          <p:nvPr/>
        </p:nvSpPr>
        <p:spPr bwMode="auto">
          <a:xfrm>
            <a:off x="1259333" y="260350"/>
            <a:ext cx="5400675" cy="461963"/>
          </a:xfrm>
          <a:prstGeom prst="rect">
            <a:avLst/>
          </a:prstGeom>
          <a:noFill/>
          <a:ln w="9525">
            <a:noFill/>
            <a:miter lim="800000"/>
            <a:headEnd/>
            <a:tailEnd/>
          </a:ln>
        </p:spPr>
        <p:txBody>
          <a:bodyPr>
            <a:spAutoFit/>
          </a:bodyPr>
          <a:lstStyle/>
          <a:p>
            <a:r>
              <a:rPr lang="es-ES" sz="2400" b="1">
                <a:solidFill>
                  <a:srgbClr val="800000"/>
                </a:solidFill>
              </a:rPr>
              <a:t>Programa Nacional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130996" y="765175"/>
            <a:ext cx="1717675" cy="811213"/>
          </a:xfrm>
          <a:prstGeom prst="rect">
            <a:avLst/>
          </a:prstGeom>
          <a:noFill/>
          <a:ln w="9525">
            <a:noFill/>
            <a:miter lim="800000"/>
            <a:headEnd/>
            <a:tailEnd/>
          </a:ln>
        </p:spPr>
      </p:pic>
      <p:pic>
        <p:nvPicPr>
          <p:cNvPr id="13" name="Picture 3" descr="C:\Users\Liliana\Pictures\PNL 2011-2012\trabajo dif. grupos\CIMG0691.JPG"/>
          <p:cNvPicPr>
            <a:picLocks noChangeAspect="1" noChangeArrowheads="1"/>
          </p:cNvPicPr>
          <p:nvPr/>
        </p:nvPicPr>
        <p:blipFill>
          <a:blip r:embed="rId6" cstate="print"/>
          <a:srcRect/>
          <a:stretch>
            <a:fillRect/>
          </a:stretch>
        </p:blipFill>
        <p:spPr bwMode="auto">
          <a:xfrm>
            <a:off x="40133" y="2765425"/>
            <a:ext cx="2803525" cy="2176463"/>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779912" y="1124744"/>
            <a:ext cx="5184701" cy="5386090"/>
          </a:xfrm>
          <a:prstGeom prst="rect">
            <a:avLst/>
          </a:prstGeom>
          <a:noFill/>
        </p:spPr>
        <p:txBody>
          <a:bodyPr wrap="square">
            <a:spAutoFit/>
          </a:bodyPr>
          <a:lstStyle/>
          <a:p>
            <a:pPr marL="0" lvl="1" algn="ctr">
              <a:defRPr/>
            </a:pPr>
            <a:r>
              <a:rPr lang="es-MX" sz="2000" b="1" dirty="0"/>
              <a:t>Meta Nacional No. III</a:t>
            </a:r>
          </a:p>
          <a:p>
            <a:pPr algn="ctr">
              <a:defRPr/>
            </a:pPr>
            <a:r>
              <a:rPr lang="es-MX" sz="2000" b="1" dirty="0"/>
              <a:t>Indicadores de Resultados</a:t>
            </a:r>
          </a:p>
          <a:p>
            <a:pPr algn="ctr">
              <a:defRPr/>
            </a:pPr>
            <a:endParaRPr lang="es-MX" sz="1600" b="1" dirty="0"/>
          </a:p>
          <a:p>
            <a:pPr marL="400050" lvl="1">
              <a:defRPr/>
            </a:pPr>
            <a:r>
              <a:rPr lang="es-MX" sz="2400" b="1" dirty="0"/>
              <a:t>Indicador VII.3.2. Eficiencia terminal</a:t>
            </a:r>
          </a:p>
          <a:p>
            <a:pPr algn="just">
              <a:defRPr/>
            </a:pPr>
            <a:r>
              <a:rPr lang="es-MX" sz="2400" b="1" dirty="0"/>
              <a:t>Indicador: </a:t>
            </a:r>
            <a:r>
              <a:rPr lang="es-MX" sz="2400" dirty="0"/>
              <a:t>Eficiencia terminal del Sistema Educativo Nacional.</a:t>
            </a:r>
          </a:p>
          <a:p>
            <a:pPr algn="just">
              <a:defRPr/>
            </a:pPr>
            <a:r>
              <a:rPr lang="es-MX" sz="2400" b="1" dirty="0"/>
              <a:t>Descripción general: </a:t>
            </a:r>
            <a:r>
              <a:rPr lang="es-MX" sz="2400" dirty="0"/>
              <a:t>Mide el porcentaje de alumnos que logra concluir sus estudios de manera oportuna en cada nivel educativo, de acuerdo con la duración formal promedio establecida en los programas (6 años en primaria, 3 en secundaria). Índices de reprobación y deserción escolar.</a:t>
            </a:r>
          </a:p>
          <a:p>
            <a:pPr>
              <a:defRPr/>
            </a:pPr>
            <a:endParaRPr lang="es-ES" sz="2400"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dirty="0">
                <a:solidFill>
                  <a:srgbClr val="800000"/>
                </a:solidFill>
              </a:rPr>
              <a:t>Programa Nacional de Lectura y Escritura</a:t>
            </a:r>
          </a:p>
        </p:txBody>
      </p:sp>
      <p:pic>
        <p:nvPicPr>
          <p:cNvPr id="12" name="9 Imagen"/>
          <p:cNvPicPr>
            <a:picLocks noChangeAspect="1" noChangeArrowheads="1"/>
          </p:cNvPicPr>
          <p:nvPr/>
        </p:nvPicPr>
        <p:blipFill>
          <a:blip r:embed="rId5" cstate="print"/>
          <a:srcRect/>
          <a:stretch>
            <a:fillRect/>
          </a:stretch>
        </p:blipFill>
        <p:spPr bwMode="auto">
          <a:xfrm>
            <a:off x="2987675" y="692150"/>
            <a:ext cx="1716088" cy="811213"/>
          </a:xfrm>
          <a:prstGeom prst="rect">
            <a:avLst/>
          </a:prstGeom>
          <a:noFill/>
          <a:ln w="9525">
            <a:noFill/>
            <a:miter lim="800000"/>
            <a:headEnd/>
            <a:tailEnd/>
          </a:ln>
        </p:spPr>
      </p:pic>
      <p:pic>
        <p:nvPicPr>
          <p:cNvPr id="13" name="Picture 5" descr="FOTO BIBLIOTECA (25)"/>
          <p:cNvPicPr>
            <a:picLocks noChangeAspect="1" noChangeArrowheads="1"/>
          </p:cNvPicPr>
          <p:nvPr/>
        </p:nvPicPr>
        <p:blipFill>
          <a:blip r:embed="rId6" cstate="print"/>
          <a:srcRect/>
          <a:stretch>
            <a:fillRect/>
          </a:stretch>
        </p:blipFill>
        <p:spPr bwMode="auto">
          <a:xfrm>
            <a:off x="203200" y="2430463"/>
            <a:ext cx="3643313" cy="2798762"/>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779912" y="1148546"/>
            <a:ext cx="5184701" cy="5016758"/>
          </a:xfrm>
          <a:prstGeom prst="rect">
            <a:avLst/>
          </a:prstGeom>
          <a:noFill/>
        </p:spPr>
        <p:txBody>
          <a:bodyPr wrap="square">
            <a:spAutoFit/>
          </a:bodyPr>
          <a:lstStyle/>
          <a:p>
            <a:pPr algn="ctr">
              <a:defRPr/>
            </a:pPr>
            <a:r>
              <a:rPr lang="es-MX" sz="2000" b="1" dirty="0"/>
              <a:t>Acciones prioritarias ciclo escolar 2013-2014</a:t>
            </a:r>
          </a:p>
          <a:p>
            <a:pPr marL="285750" indent="-285750" algn="just">
              <a:buFont typeface="Arial" pitchFamily="34" charset="0"/>
              <a:buChar char="•"/>
              <a:defRPr/>
            </a:pPr>
            <a:r>
              <a:rPr lang="es-MX" sz="2000" dirty="0"/>
              <a:t>Focalización de acciones en escuelas, de localidades y municipios con mayor rezago social.</a:t>
            </a:r>
          </a:p>
          <a:p>
            <a:pPr marL="285750" indent="-285750" algn="just">
              <a:buFont typeface="Arial" pitchFamily="34" charset="0"/>
              <a:buChar char="•"/>
              <a:defRPr/>
            </a:pPr>
            <a:r>
              <a:rPr lang="es-MX" sz="2000" dirty="0"/>
              <a:t>Selección de escuelas con base en el diagnóstico de cada entidad federativa, considerando los 5 indicadores relacionados con la equidad y la calidad educativa: </a:t>
            </a:r>
          </a:p>
          <a:p>
            <a:pPr lvl="1">
              <a:buFont typeface="Calibri" pitchFamily="34" charset="0"/>
              <a:buChar char="‒"/>
              <a:defRPr/>
            </a:pPr>
            <a:r>
              <a:rPr lang="es-MX" sz="2000" dirty="0"/>
              <a:t>Logro educativo Enlace</a:t>
            </a:r>
          </a:p>
          <a:p>
            <a:pPr lvl="1">
              <a:buFont typeface="Calibri" pitchFamily="34" charset="0"/>
              <a:buChar char="‒"/>
              <a:defRPr/>
            </a:pPr>
            <a:r>
              <a:rPr lang="es-MX" sz="2000" dirty="0"/>
              <a:t>Cobertura por nivel y modalidad educativa</a:t>
            </a:r>
          </a:p>
          <a:p>
            <a:pPr lvl="1">
              <a:buFont typeface="Calibri" pitchFamily="34" charset="0"/>
              <a:buChar char="‒"/>
              <a:defRPr/>
            </a:pPr>
            <a:r>
              <a:rPr lang="es-MX" sz="2000" dirty="0"/>
              <a:t>Aprobación</a:t>
            </a:r>
          </a:p>
          <a:p>
            <a:pPr lvl="1">
              <a:buFont typeface="Calibri" pitchFamily="34" charset="0"/>
              <a:buChar char="‒"/>
              <a:defRPr/>
            </a:pPr>
            <a:r>
              <a:rPr lang="es-MX" sz="2000" dirty="0"/>
              <a:t>Deserción</a:t>
            </a:r>
          </a:p>
          <a:p>
            <a:pPr lvl="1">
              <a:buFont typeface="Calibri" pitchFamily="34" charset="0"/>
              <a:buChar char="‒"/>
              <a:defRPr/>
            </a:pPr>
            <a:r>
              <a:rPr lang="es-MX" sz="2000" dirty="0"/>
              <a:t>Rezago</a:t>
            </a:r>
          </a:p>
          <a:p>
            <a:pPr>
              <a:buFont typeface="Calibri" pitchFamily="34" charset="0"/>
              <a:buChar char="‒"/>
              <a:defRPr/>
            </a:pPr>
            <a:endParaRPr lang="es-MX" sz="2000" dirty="0"/>
          </a:p>
          <a:p>
            <a:pPr>
              <a:defRPr/>
            </a:pPr>
            <a:r>
              <a:rPr lang="es-MX" sz="2000" b="1" dirty="0"/>
              <a:t>Atención a 14,908 Escuelas de Tiempo Completo.</a:t>
            </a:r>
          </a:p>
        </p:txBody>
      </p:sp>
      <p:sp>
        <p:nvSpPr>
          <p:cNvPr id="11" name="CuadroTexto 3"/>
          <p:cNvSpPr txBox="1">
            <a:spLocks noChangeArrowheads="1"/>
          </p:cNvSpPr>
          <p:nvPr/>
        </p:nvSpPr>
        <p:spPr bwMode="auto">
          <a:xfrm>
            <a:off x="1187450" y="44624"/>
            <a:ext cx="5400675" cy="461963"/>
          </a:xfrm>
          <a:prstGeom prst="rect">
            <a:avLst/>
          </a:prstGeom>
          <a:noFill/>
          <a:ln w="9525">
            <a:noFill/>
            <a:miter lim="800000"/>
            <a:headEnd/>
            <a:tailEnd/>
          </a:ln>
        </p:spPr>
        <p:txBody>
          <a:bodyPr>
            <a:spAutoFit/>
          </a:bodyPr>
          <a:lstStyle/>
          <a:p>
            <a:r>
              <a:rPr lang="es-ES" sz="2400" b="1" dirty="0">
                <a:solidFill>
                  <a:srgbClr val="800000"/>
                </a:solidFill>
              </a:rPr>
              <a:t>Programa Nacional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132138" y="404664"/>
            <a:ext cx="1716087" cy="811213"/>
          </a:xfrm>
          <a:prstGeom prst="rect">
            <a:avLst/>
          </a:prstGeom>
          <a:noFill/>
          <a:ln w="9525">
            <a:noFill/>
            <a:miter lim="800000"/>
            <a:headEnd/>
            <a:tailEnd/>
          </a:ln>
        </p:spPr>
      </p:pic>
      <p:pic>
        <p:nvPicPr>
          <p:cNvPr id="13" name="3 Marcador de contenido" descr="Imagen0760.jpg"/>
          <p:cNvPicPr>
            <a:picLocks noChangeAspect="1" noChangeArrowheads="1"/>
          </p:cNvPicPr>
          <p:nvPr/>
        </p:nvPicPr>
        <p:blipFill>
          <a:blip r:embed="rId6" cstate="print"/>
          <a:srcRect/>
          <a:stretch>
            <a:fillRect/>
          </a:stretch>
        </p:blipFill>
        <p:spPr bwMode="auto">
          <a:xfrm>
            <a:off x="35496" y="1916113"/>
            <a:ext cx="3810000" cy="30972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1"/>
          <p:cNvSpPr/>
          <p:nvPr/>
        </p:nvSpPr>
        <p:spPr>
          <a:xfrm>
            <a:off x="0" y="6308725"/>
            <a:ext cx="6659563" cy="5492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s-ES"/>
          </a:p>
        </p:txBody>
      </p:sp>
      <p:pic>
        <p:nvPicPr>
          <p:cNvPr id="5" name="Imagen 3" descr="LOGO SEP.png"/>
          <p:cNvPicPr>
            <a:picLocks noChangeAspect="1"/>
          </p:cNvPicPr>
          <p:nvPr/>
        </p:nvPicPr>
        <p:blipFill>
          <a:blip r:embed="rId2" cstate="print"/>
          <a:srcRect/>
          <a:stretch>
            <a:fillRect/>
          </a:stretch>
        </p:blipFill>
        <p:spPr bwMode="auto">
          <a:xfrm>
            <a:off x="6869113" y="239713"/>
            <a:ext cx="1976437" cy="604837"/>
          </a:xfrm>
          <a:prstGeom prst="rect">
            <a:avLst/>
          </a:prstGeom>
          <a:noFill/>
          <a:ln w="9525">
            <a:noFill/>
            <a:miter lim="800000"/>
            <a:headEnd/>
            <a:tailEnd/>
          </a:ln>
        </p:spPr>
      </p:pic>
      <p:pic>
        <p:nvPicPr>
          <p:cNvPr id="6" name="Imagen 7" descr="LOGO SEB TEXTO.png"/>
          <p:cNvPicPr>
            <a:picLocks noChangeAspect="1"/>
          </p:cNvPicPr>
          <p:nvPr/>
        </p:nvPicPr>
        <p:blipFill>
          <a:blip r:embed="rId3" cstate="print"/>
          <a:srcRect/>
          <a:stretch>
            <a:fillRect/>
          </a:stretch>
        </p:blipFill>
        <p:spPr bwMode="auto">
          <a:xfrm>
            <a:off x="468313" y="6481763"/>
            <a:ext cx="1508125" cy="260350"/>
          </a:xfrm>
          <a:prstGeom prst="rect">
            <a:avLst/>
          </a:prstGeom>
          <a:noFill/>
          <a:ln w="9525">
            <a:noFill/>
            <a:miter lim="800000"/>
            <a:headEnd/>
            <a:tailEnd/>
          </a:ln>
        </p:spPr>
      </p:pic>
      <p:grpSp>
        <p:nvGrpSpPr>
          <p:cNvPr id="7" name="Agrupar 1"/>
          <p:cNvGrpSpPr>
            <a:grpSpLocks/>
          </p:cNvGrpSpPr>
          <p:nvPr/>
        </p:nvGrpSpPr>
        <p:grpSpPr bwMode="auto">
          <a:xfrm>
            <a:off x="6084888" y="5949950"/>
            <a:ext cx="2071687" cy="792163"/>
            <a:chOff x="2339975" y="6165850"/>
            <a:chExt cx="1693863" cy="647700"/>
          </a:xfrm>
        </p:grpSpPr>
        <p:sp>
          <p:nvSpPr>
            <p:cNvPr id="8" name="Rectángulo 5"/>
            <p:cNvSpPr>
              <a:spLocks noChangeArrowheads="1"/>
            </p:cNvSpPr>
            <p:nvPr/>
          </p:nvSpPr>
          <p:spPr bwMode="auto">
            <a:xfrm>
              <a:off x="2339975" y="6165850"/>
              <a:ext cx="1693863" cy="647700"/>
            </a:xfrm>
            <a:prstGeom prst="rect">
              <a:avLst/>
            </a:prstGeom>
            <a:solidFill>
              <a:schemeClr val="bg1"/>
            </a:solidFill>
            <a:ln>
              <a:noFill/>
            </a:ln>
            <a:effectLst>
              <a:outerShdw blurRad="50800" dist="38100" dir="2700000" algn="tl" rotWithShape="0">
                <a:srgbClr val="808080">
                  <a:alpha val="39999"/>
                </a:srgbClr>
              </a:outerShdw>
            </a:effectLst>
            <a:extLst>
              <a:ext uri="{91240B29-F687-4F45-9708-019B960494DF}">
                <a14:hiddenLine xmlns:a14="http://schemas.microsoft.com/office/drawing/2010/main" xmlns="" w="9525">
                  <a:solidFill>
                    <a:srgbClr val="000000"/>
                  </a:solidFill>
                  <a:miter lim="800000"/>
                  <a:headEnd/>
                  <a:tailEnd/>
                </a14:hiddenLine>
              </a:ext>
            </a:extLst>
          </p:spPr>
          <p:txBody>
            <a:bodyPr anchor="ctr"/>
            <a:lstStyle/>
            <a:p>
              <a:pPr algn="ctr">
                <a:defRPr/>
              </a:pPr>
              <a:endParaRPr lang="es-ES">
                <a:solidFill>
                  <a:schemeClr val="lt1"/>
                </a:solidFill>
                <a:latin typeface="+mn-lt"/>
                <a:ea typeface="+mn-ea"/>
              </a:endParaRPr>
            </a:p>
          </p:txBody>
        </p:sp>
        <p:pic>
          <p:nvPicPr>
            <p:cNvPr id="9" name="Imagen 1" descr="Imagen Taller Nacional.png"/>
            <p:cNvPicPr>
              <a:picLocks noChangeAspect="1"/>
            </p:cNvPicPr>
            <p:nvPr/>
          </p:nvPicPr>
          <p:blipFill>
            <a:blip r:embed="rId4" cstate="print"/>
            <a:srcRect/>
            <a:stretch>
              <a:fillRect/>
            </a:stretch>
          </p:blipFill>
          <p:spPr bwMode="auto">
            <a:xfrm>
              <a:off x="2411413" y="6237288"/>
              <a:ext cx="1535112" cy="527050"/>
            </a:xfrm>
            <a:prstGeom prst="rect">
              <a:avLst/>
            </a:prstGeom>
            <a:noFill/>
            <a:ln w="9525">
              <a:noFill/>
              <a:miter lim="800000"/>
              <a:headEnd/>
              <a:tailEnd/>
            </a:ln>
          </p:spPr>
        </p:pic>
      </p:grpSp>
      <p:sp>
        <p:nvSpPr>
          <p:cNvPr id="10" name="CuadroTexto 2"/>
          <p:cNvSpPr txBox="1"/>
          <p:nvPr/>
        </p:nvSpPr>
        <p:spPr>
          <a:xfrm>
            <a:off x="3887788" y="1712997"/>
            <a:ext cx="5076825" cy="4524315"/>
          </a:xfrm>
          <a:prstGeom prst="rect">
            <a:avLst/>
          </a:prstGeom>
          <a:noFill/>
        </p:spPr>
        <p:txBody>
          <a:bodyPr>
            <a:spAutoFit/>
          </a:bodyPr>
          <a:lstStyle/>
          <a:p>
            <a:pPr algn="just">
              <a:defRPr/>
            </a:pPr>
            <a:r>
              <a:rPr lang="es-MX" sz="2400" b="1" dirty="0"/>
              <a:t>Selección de Escuelas Focalizadas</a:t>
            </a:r>
          </a:p>
          <a:p>
            <a:pPr marL="285750" indent="-285750" algn="just">
              <a:buFont typeface="Arial" pitchFamily="34" charset="0"/>
              <a:buChar char="•"/>
              <a:defRPr/>
            </a:pPr>
            <a:r>
              <a:rPr lang="es-MX" sz="2400" dirty="0"/>
              <a:t>Escuelas con población escolar entre 4 y 14 años, en condiciones de marginación.</a:t>
            </a:r>
          </a:p>
          <a:p>
            <a:pPr marL="285750" indent="-285750" algn="just">
              <a:buFont typeface="Arial" pitchFamily="34" charset="0"/>
              <a:buChar char="•"/>
              <a:defRPr/>
            </a:pPr>
            <a:r>
              <a:rPr lang="es-MX" sz="2400" dirty="0"/>
              <a:t>Escuelas indígenas, unitarias, multigrado, organización completa.</a:t>
            </a:r>
          </a:p>
          <a:p>
            <a:pPr marL="285750" indent="-285750" algn="just">
              <a:buFont typeface="Arial" pitchFamily="34" charset="0"/>
              <a:buChar char="•"/>
              <a:defRPr/>
            </a:pPr>
            <a:r>
              <a:rPr lang="es-MX" sz="2400" dirty="0"/>
              <a:t>Escuelas de Tiempo Completo.</a:t>
            </a:r>
          </a:p>
          <a:p>
            <a:pPr marL="285750" indent="-285750" algn="just">
              <a:buFont typeface="Arial" pitchFamily="34" charset="0"/>
              <a:buChar char="•"/>
              <a:defRPr/>
            </a:pPr>
            <a:r>
              <a:rPr lang="es-MX" sz="2400" dirty="0"/>
              <a:t>Municipios (400) y localidades donde opera la Cruzada Nacional contra el Hambre y el Programa para la Prevención Social de la Violencia.</a:t>
            </a:r>
          </a:p>
          <a:p>
            <a:pPr algn="just">
              <a:defRPr/>
            </a:pPr>
            <a:endParaRPr lang="es-ES" sz="2400" dirty="0">
              <a:solidFill>
                <a:schemeClr val="tx1">
                  <a:lumMod val="65000"/>
                  <a:lumOff val="35000"/>
                </a:schemeClr>
              </a:solidFill>
              <a:latin typeface="Calibri" charset="0"/>
              <a:ea typeface="MS PGothic" charset="0"/>
              <a:cs typeface="MS PGothic" charset="0"/>
            </a:endParaRPr>
          </a:p>
        </p:txBody>
      </p:sp>
      <p:sp>
        <p:nvSpPr>
          <p:cNvPr id="11" name="CuadroTexto 3"/>
          <p:cNvSpPr txBox="1">
            <a:spLocks noChangeArrowheads="1"/>
          </p:cNvSpPr>
          <p:nvPr/>
        </p:nvSpPr>
        <p:spPr bwMode="auto">
          <a:xfrm>
            <a:off x="1187450" y="260350"/>
            <a:ext cx="5400675" cy="461963"/>
          </a:xfrm>
          <a:prstGeom prst="rect">
            <a:avLst/>
          </a:prstGeom>
          <a:noFill/>
          <a:ln w="9525">
            <a:noFill/>
            <a:miter lim="800000"/>
            <a:headEnd/>
            <a:tailEnd/>
          </a:ln>
        </p:spPr>
        <p:txBody>
          <a:bodyPr>
            <a:spAutoFit/>
          </a:bodyPr>
          <a:lstStyle/>
          <a:p>
            <a:r>
              <a:rPr lang="es-ES" sz="2400" b="1">
                <a:solidFill>
                  <a:srgbClr val="800000"/>
                </a:solidFill>
              </a:rPr>
              <a:t>Programa Nacional de Lectura y Escritura</a:t>
            </a:r>
          </a:p>
        </p:txBody>
      </p:sp>
      <p:pic>
        <p:nvPicPr>
          <p:cNvPr id="12" name="9 Imagen"/>
          <p:cNvPicPr>
            <a:picLocks noChangeAspect="1" noChangeArrowheads="1"/>
          </p:cNvPicPr>
          <p:nvPr/>
        </p:nvPicPr>
        <p:blipFill>
          <a:blip r:embed="rId5" cstate="print"/>
          <a:srcRect/>
          <a:stretch>
            <a:fillRect/>
          </a:stretch>
        </p:blipFill>
        <p:spPr bwMode="auto">
          <a:xfrm>
            <a:off x="3028950" y="657225"/>
            <a:ext cx="1717675" cy="811213"/>
          </a:xfrm>
          <a:prstGeom prst="rect">
            <a:avLst/>
          </a:prstGeom>
          <a:noFill/>
          <a:ln w="9525">
            <a:noFill/>
            <a:miter lim="800000"/>
            <a:headEnd/>
            <a:tailEnd/>
          </a:ln>
        </p:spPr>
      </p:pic>
      <p:pic>
        <p:nvPicPr>
          <p:cNvPr id="13" name="Picture 5" descr="FOTO BIBLIOTECA (56)"/>
          <p:cNvPicPr>
            <a:picLocks noChangeAspect="1" noChangeArrowheads="1"/>
          </p:cNvPicPr>
          <p:nvPr/>
        </p:nvPicPr>
        <p:blipFill>
          <a:blip r:embed="rId6" cstate="print"/>
          <a:srcRect/>
          <a:stretch>
            <a:fillRect/>
          </a:stretch>
        </p:blipFill>
        <p:spPr bwMode="auto">
          <a:xfrm>
            <a:off x="107950" y="1844675"/>
            <a:ext cx="3779838" cy="3097213"/>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TotalTime>
  <Words>2082</Words>
  <Application>Microsoft Office PowerPoint</Application>
  <PresentationFormat>Presentación en pantalla (4:3)</PresentationFormat>
  <Paragraphs>152</Paragraphs>
  <Slides>23</Slides>
  <Notes>0</Notes>
  <HiddenSlides>0</HiddenSlides>
  <MMClips>0</MMClips>
  <ScaleCrop>false</ScaleCrop>
  <HeadingPairs>
    <vt:vector size="4" baseType="variant">
      <vt:variant>
        <vt:lpstr>Tema</vt:lpstr>
      </vt:variant>
      <vt:variant>
        <vt:i4>1</vt:i4>
      </vt:variant>
      <vt:variant>
        <vt:lpstr>Títulos de diapositiva</vt:lpstr>
      </vt:variant>
      <vt:variant>
        <vt:i4>23</vt:i4>
      </vt:variant>
    </vt:vector>
  </HeadingPairs>
  <TitlesOfParts>
    <vt:vector size="24" baseType="lpstr">
      <vt:lpstr>Tema de Office</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GILBERTO</dc:creator>
  <cp:lastModifiedBy>GILBERTO</cp:lastModifiedBy>
  <cp:revision>4</cp:revision>
  <dcterms:created xsi:type="dcterms:W3CDTF">2013-07-17T16:33:24Z</dcterms:created>
  <dcterms:modified xsi:type="dcterms:W3CDTF">2013-07-17T17:11:15Z</dcterms:modified>
</cp:coreProperties>
</file>